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26"/>
  </p:notesMasterIdLst>
  <p:handoutMasterIdLst>
    <p:handoutMasterId r:id="rId227"/>
  </p:handoutMasterIdLst>
  <p:sldIdLst>
    <p:sldId id="316" r:id="rId5"/>
    <p:sldId id="582" r:id="rId6"/>
    <p:sldId id="728" r:id="rId7"/>
    <p:sldId id="730" r:id="rId8"/>
    <p:sldId id="732" r:id="rId9"/>
    <p:sldId id="731" r:id="rId10"/>
    <p:sldId id="729" r:id="rId11"/>
    <p:sldId id="898" r:id="rId12"/>
    <p:sldId id="912" r:id="rId13"/>
    <p:sldId id="913" r:id="rId14"/>
    <p:sldId id="915" r:id="rId15"/>
    <p:sldId id="823" r:id="rId16"/>
    <p:sldId id="824" r:id="rId17"/>
    <p:sldId id="825" r:id="rId18"/>
    <p:sldId id="826" r:id="rId19"/>
    <p:sldId id="827" r:id="rId20"/>
    <p:sldId id="916" r:id="rId21"/>
    <p:sldId id="918" r:id="rId22"/>
    <p:sldId id="917" r:id="rId23"/>
    <p:sldId id="919" r:id="rId24"/>
    <p:sldId id="920" r:id="rId25"/>
    <p:sldId id="921" r:id="rId26"/>
    <p:sldId id="923" r:id="rId27"/>
    <p:sldId id="925" r:id="rId28"/>
    <p:sldId id="926" r:id="rId29"/>
    <p:sldId id="927" r:id="rId30"/>
    <p:sldId id="928" r:id="rId31"/>
    <p:sldId id="929" r:id="rId32"/>
    <p:sldId id="930" r:id="rId33"/>
    <p:sldId id="931" r:id="rId34"/>
    <p:sldId id="932" r:id="rId35"/>
    <p:sldId id="933" r:id="rId36"/>
    <p:sldId id="934" r:id="rId37"/>
    <p:sldId id="367" r:id="rId38"/>
    <p:sldId id="935" r:id="rId39"/>
    <p:sldId id="938" r:id="rId40"/>
    <p:sldId id="939" r:id="rId41"/>
    <p:sldId id="940" r:id="rId42"/>
    <p:sldId id="941" r:id="rId43"/>
    <p:sldId id="937" r:id="rId44"/>
    <p:sldId id="936" r:id="rId45"/>
    <p:sldId id="942" r:id="rId46"/>
    <p:sldId id="943" r:id="rId47"/>
    <p:sldId id="944" r:id="rId48"/>
    <p:sldId id="945" r:id="rId49"/>
    <p:sldId id="946" r:id="rId50"/>
    <p:sldId id="947" r:id="rId51"/>
    <p:sldId id="830" r:id="rId52"/>
    <p:sldId id="948" r:id="rId53"/>
    <p:sldId id="949" r:id="rId54"/>
    <p:sldId id="950" r:id="rId55"/>
    <p:sldId id="951" r:id="rId56"/>
    <p:sldId id="952" r:id="rId57"/>
    <p:sldId id="953" r:id="rId58"/>
    <p:sldId id="954" r:id="rId59"/>
    <p:sldId id="955" r:id="rId60"/>
    <p:sldId id="956" r:id="rId61"/>
    <p:sldId id="957" r:id="rId62"/>
    <p:sldId id="958" r:id="rId63"/>
    <p:sldId id="959" r:id="rId64"/>
    <p:sldId id="960" r:id="rId65"/>
    <p:sldId id="961" r:id="rId66"/>
    <p:sldId id="968" r:id="rId67"/>
    <p:sldId id="962" r:id="rId68"/>
    <p:sldId id="963" r:id="rId69"/>
    <p:sldId id="964" r:id="rId70"/>
    <p:sldId id="965" r:id="rId71"/>
    <p:sldId id="272" r:id="rId72"/>
    <p:sldId id="273" r:id="rId73"/>
    <p:sldId id="274" r:id="rId74"/>
    <p:sldId id="275" r:id="rId75"/>
    <p:sldId id="966" r:id="rId76"/>
    <p:sldId id="967" r:id="rId77"/>
    <p:sldId id="969" r:id="rId78"/>
    <p:sldId id="970" r:id="rId79"/>
    <p:sldId id="971" r:id="rId80"/>
    <p:sldId id="972" r:id="rId81"/>
    <p:sldId id="973" r:id="rId82"/>
    <p:sldId id="974" r:id="rId83"/>
    <p:sldId id="975" r:id="rId84"/>
    <p:sldId id="976" r:id="rId85"/>
    <p:sldId id="977" r:id="rId86"/>
    <p:sldId id="978" r:id="rId87"/>
    <p:sldId id="979" r:id="rId88"/>
    <p:sldId id="980" r:id="rId89"/>
    <p:sldId id="981" r:id="rId90"/>
    <p:sldId id="982" r:id="rId91"/>
    <p:sldId id="983" r:id="rId92"/>
    <p:sldId id="984" r:id="rId93"/>
    <p:sldId id="985" r:id="rId94"/>
    <p:sldId id="986" r:id="rId95"/>
    <p:sldId id="987" r:id="rId96"/>
    <p:sldId id="988" r:id="rId97"/>
    <p:sldId id="989" r:id="rId98"/>
    <p:sldId id="990" r:id="rId99"/>
    <p:sldId id="991" r:id="rId100"/>
    <p:sldId id="992" r:id="rId101"/>
    <p:sldId id="993" r:id="rId102"/>
    <p:sldId id="994" r:id="rId103"/>
    <p:sldId id="995" r:id="rId104"/>
    <p:sldId id="996" r:id="rId105"/>
    <p:sldId id="997" r:id="rId106"/>
    <p:sldId id="1010" r:id="rId107"/>
    <p:sldId id="998" r:id="rId108"/>
    <p:sldId id="999" r:id="rId109"/>
    <p:sldId id="1000" r:id="rId110"/>
    <p:sldId id="1001" r:id="rId111"/>
    <p:sldId id="1002" r:id="rId112"/>
    <p:sldId id="1008" r:id="rId113"/>
    <p:sldId id="1009" r:id="rId114"/>
    <p:sldId id="1011" r:id="rId115"/>
    <p:sldId id="1012" r:id="rId116"/>
    <p:sldId id="1013" r:id="rId117"/>
    <p:sldId id="1014" r:id="rId118"/>
    <p:sldId id="1015" r:id="rId119"/>
    <p:sldId id="1016" r:id="rId120"/>
    <p:sldId id="1017" r:id="rId121"/>
    <p:sldId id="1018" r:id="rId122"/>
    <p:sldId id="1019" r:id="rId123"/>
    <p:sldId id="1020" r:id="rId124"/>
    <p:sldId id="1021" r:id="rId125"/>
    <p:sldId id="1022" r:id="rId126"/>
    <p:sldId id="1004" r:id="rId127"/>
    <p:sldId id="1024" r:id="rId128"/>
    <p:sldId id="1025" r:id="rId129"/>
    <p:sldId id="1027" r:id="rId130"/>
    <p:sldId id="1029" r:id="rId131"/>
    <p:sldId id="1026" r:id="rId132"/>
    <p:sldId id="1023" r:id="rId133"/>
    <p:sldId id="1050" r:id="rId134"/>
    <p:sldId id="1051" r:id="rId135"/>
    <p:sldId id="1052" r:id="rId136"/>
    <p:sldId id="1053" r:id="rId137"/>
    <p:sldId id="1028" r:id="rId138"/>
    <p:sldId id="1030" r:id="rId139"/>
    <p:sldId id="1031" r:id="rId140"/>
    <p:sldId id="1032" r:id="rId141"/>
    <p:sldId id="1033" r:id="rId142"/>
    <p:sldId id="1034" r:id="rId143"/>
    <p:sldId id="1035" r:id="rId144"/>
    <p:sldId id="1036" r:id="rId145"/>
    <p:sldId id="1037" r:id="rId146"/>
    <p:sldId id="1038" r:id="rId147"/>
    <p:sldId id="1039" r:id="rId148"/>
    <p:sldId id="1054" r:id="rId149"/>
    <p:sldId id="1040" r:id="rId150"/>
    <p:sldId id="1041" r:id="rId151"/>
    <p:sldId id="1042" r:id="rId152"/>
    <p:sldId id="1043" r:id="rId153"/>
    <p:sldId id="1044" r:id="rId154"/>
    <p:sldId id="1045" r:id="rId155"/>
    <p:sldId id="1046" r:id="rId156"/>
    <p:sldId id="1047" r:id="rId157"/>
    <p:sldId id="1048" r:id="rId158"/>
    <p:sldId id="1049" r:id="rId159"/>
    <p:sldId id="1056" r:id="rId160"/>
    <p:sldId id="1055" r:id="rId161"/>
    <p:sldId id="1057" r:id="rId162"/>
    <p:sldId id="1058" r:id="rId163"/>
    <p:sldId id="1059" r:id="rId164"/>
    <p:sldId id="1060" r:id="rId165"/>
    <p:sldId id="1063" r:id="rId166"/>
    <p:sldId id="1064" r:id="rId167"/>
    <p:sldId id="1079" r:id="rId168"/>
    <p:sldId id="1061" r:id="rId169"/>
    <p:sldId id="1066" r:id="rId170"/>
    <p:sldId id="1068" r:id="rId171"/>
    <p:sldId id="1067" r:id="rId172"/>
    <p:sldId id="1062" r:id="rId173"/>
    <p:sldId id="1065" r:id="rId174"/>
    <p:sldId id="1069" r:id="rId175"/>
    <p:sldId id="1070" r:id="rId176"/>
    <p:sldId id="1071" r:id="rId177"/>
    <p:sldId id="1072" r:id="rId178"/>
    <p:sldId id="1073" r:id="rId179"/>
    <p:sldId id="1074" r:id="rId180"/>
    <p:sldId id="1075" r:id="rId181"/>
    <p:sldId id="1077" r:id="rId182"/>
    <p:sldId id="1078" r:id="rId183"/>
    <p:sldId id="1081" r:id="rId184"/>
    <p:sldId id="1080" r:id="rId185"/>
    <p:sldId id="1082" r:id="rId186"/>
    <p:sldId id="1083" r:id="rId187"/>
    <p:sldId id="1084" r:id="rId188"/>
    <p:sldId id="1085" r:id="rId189"/>
    <p:sldId id="1086" r:id="rId190"/>
    <p:sldId id="1087" r:id="rId191"/>
    <p:sldId id="1088" r:id="rId192"/>
    <p:sldId id="1089" r:id="rId193"/>
    <p:sldId id="1090" r:id="rId194"/>
    <p:sldId id="1091" r:id="rId195"/>
    <p:sldId id="1092" r:id="rId196"/>
    <p:sldId id="1093" r:id="rId197"/>
    <p:sldId id="1094" r:id="rId198"/>
    <p:sldId id="1095" r:id="rId199"/>
    <p:sldId id="1096" r:id="rId200"/>
    <p:sldId id="1097" r:id="rId201"/>
    <p:sldId id="1098" r:id="rId202"/>
    <p:sldId id="1099" r:id="rId203"/>
    <p:sldId id="1100" r:id="rId204"/>
    <p:sldId id="1101" r:id="rId205"/>
    <p:sldId id="1102" r:id="rId206"/>
    <p:sldId id="1103" r:id="rId207"/>
    <p:sldId id="1104" r:id="rId208"/>
    <p:sldId id="1105" r:id="rId209"/>
    <p:sldId id="1106" r:id="rId210"/>
    <p:sldId id="1107" r:id="rId211"/>
    <p:sldId id="1108" r:id="rId212"/>
    <p:sldId id="1109" r:id="rId213"/>
    <p:sldId id="1110" r:id="rId214"/>
    <p:sldId id="1111" r:id="rId215"/>
    <p:sldId id="1112" r:id="rId216"/>
    <p:sldId id="1113" r:id="rId217"/>
    <p:sldId id="1114" r:id="rId218"/>
    <p:sldId id="1115" r:id="rId219"/>
    <p:sldId id="1116" r:id="rId220"/>
    <p:sldId id="1117" r:id="rId221"/>
    <p:sldId id="1118" r:id="rId222"/>
    <p:sldId id="1119" r:id="rId223"/>
    <p:sldId id="339" r:id="rId224"/>
    <p:sldId id="364" r:id="rId225"/>
  </p:sldIdLst>
  <p:sldSz cx="9144000" cy="6858000" type="screen4x3"/>
  <p:notesSz cx="6858000" cy="9144000"/>
  <p:custDataLst>
    <p:tags r:id="rId2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8" autoAdjust="0"/>
    <p:restoredTop sz="78301" autoAdjust="0"/>
  </p:normalViewPr>
  <p:slideViewPr>
    <p:cSldViewPr snapToObjects="1" showGuides="1">
      <p:cViewPr varScale="1">
        <p:scale>
          <a:sx n="82" d="100"/>
          <a:sy n="82" d="100"/>
        </p:scale>
        <p:origin x="1555"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outlineViewPr>
    <p:cViewPr>
      <p:scale>
        <a:sx n="33" d="100"/>
        <a:sy n="33" d="100"/>
      </p:scale>
      <p:origin x="0" y="-58795"/>
    </p:cViewPr>
  </p:outlineViewPr>
  <p:notesTextViewPr>
    <p:cViewPr>
      <p:scale>
        <a:sx n="1" d="1"/>
        <a:sy n="1" d="1"/>
      </p:scale>
      <p:origin x="0" y="0"/>
    </p:cViewPr>
  </p:notesTextViewPr>
  <p:sorterViewPr>
    <p:cViewPr>
      <p:scale>
        <a:sx n="100" d="100"/>
        <a:sy n="100" d="100"/>
      </p:scale>
      <p:origin x="0" y="-34056"/>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handoutMaster" Target="handoutMasters/handout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tags" Target="tags/tag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commentAuthors" Target="commentAuthor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231" Type="http://schemas.openxmlformats.org/officeDocument/2006/relationships/viewProps" Target="view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2024-01-09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7T14:42:45.837"/>
    </inkml:context>
    <inkml:brush xml:id="br0">
      <inkml:brushProperty name="width" value="0.035" units="cm"/>
      <inkml:brushProperty name="height" value="0.035" units="cm"/>
    </inkml:brush>
  </inkml:definitions>
  <inkml:trace contextRef="#ctx0" brushRef="#br0">152 1 24575,'2'0'0,"0"1"0,-1-1 0,1 1 0,0 0 0,-1 0 0,1-1 0,-1 1 0,1 0 0,-1 1 0,0-1 0,1 0 0,-1 0 0,0 0 0,0 1 0,0-1 0,0 1 0,0-1 0,0 1 0,0-1 0,0 1 0,0-1 0,-1 1 0,1 0 0,-1-1 0,1 3 0,11 48 0,-12-49 0,8 67 0,-4-1 0,-5 87 0,-1-45 0,-1-76 0,-1 0 0,-2 0 0,-1-1 0,-21 58 0,1 1 0,-9 25 0,-9 37 0,44-152-65,1-1 0,-1 0 0,1 1 0,-1-1 0,0 1 0,0-1 0,0 0 0,0 1 0,-1-1 0,1 0 0,-1 0 0,1 0 0,-1 0 0,0 0 0,1 0 0,-1-1 0,0 1 0,0-1 0,0 1 0,-4 1 0,-10 3-6761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20.938"/>
    </inkml:context>
    <inkml:brush xml:id="br0">
      <inkml:brushProperty name="width" value="0.035" units="cm"/>
      <inkml:brushProperty name="height" value="0.035" units="cm"/>
      <inkml:brushProperty name="color" value="#5B2D90"/>
    </inkml:brush>
  </inkml:definitions>
  <inkml:trace contextRef="#ctx0" brushRef="#br0">132 134 24575,'9'-7'0,"0"1"0,0 0 0,0 1 0,1 0 0,0 0 0,0 1 0,0 1 0,12-4 0,11-4 0,5-4 0,1 2 0,0 1 0,0 2 0,1 2 0,0 1 0,1 2 0,52 1 0,-56 4 0,-22 0 0,1 0 0,-1 1 0,0 0 0,27 7 0,-37-7 0,-1 1 0,1-1 0,-1 1 0,0 1 0,1-1 0,-1 1 0,0-1 0,-1 1 0,1 0 0,0 0 0,-1 1 0,0-1 0,0 1 0,0 0 0,0 0 0,0 0 0,-1 0 0,0 0 0,3 8 0,3 6 0,-2-1 0,-1 1 0,0 0 0,5 36 0,-10-48 0,0 1 0,0 0 0,0 0 0,-1-1 0,0 1 0,0 0 0,0-1 0,-1 1 0,0-1 0,-1 1 0,1-1 0,-1 0 0,0 0 0,-1 0 0,1-1 0,-9 11 0,-109 105 0,69-72 0,43-41 0,-1-1 0,0 1 0,-1-2 0,0 1 0,0-2 0,0 1 0,-1-1 0,0-1 0,0 0 0,0-1 0,0 0 0,-14 1 0,-15 5 0,31-6 0,-1 1 0,1 0 0,-15 8 0,-14 6 0,22-12 0,12-5 0,-1 1 0,0 0 0,1 0 0,0 0 0,-1 1 0,1-1 0,0 1 0,0 1 0,0-1 0,-8 8 0,13-10 0,0-1 0,0 0 0,0 1 0,0-1 0,-1 0 0,1 1 0,0-1 0,0 0 0,0 1 0,0-1 0,0 1 0,0-1 0,0 0 0,0 1 0,0-1 0,0 0 0,0 1 0,0-1 0,0 1 0,0-1 0,1 0 0,-1 1 0,0-1 0,0 0 0,0 1 0,1-1 0,-1 0 0,0 1 0,0-1 0,0 0 0,1 1 0,-1-1 0,0 0 0,1 0 0,-1 0 0,0 1 0,1-1 0,-1 0 0,0 0 0,1 0 0,-1 0 0,0 1 0,1-1 0,20 6 0,37 0 0,-1-1 0,94-6 0,-71-1 0,-10 0 0,-35 0 0,1 1 0,67 8 0,-98-5 0,1-1 0,0 1 0,-1 0 0,1 0 0,-1 0 0,1 1 0,-1 0 0,0 0 0,0 0 0,0 1 0,-1 0 0,1 0 0,-1 0 0,0 0 0,0 1 0,0-1 0,4 9 0,3 6 0,-1 1 0,-2 0 0,11 32 0,2 5 0,-10-27 0,-1 0 0,-1 1 0,-2 0 0,-1 1 0,-1-1 0,-2 1 0,-1 0 0,-1 0 0,-6 43 0,4-67 0,-1 1 0,0-1 0,0 0 0,-1 0 0,-1 0 0,1 0 0,-1-1 0,0 1 0,-1-1 0,0 0 0,0-1 0,0 1 0,-1-1 0,0 0 0,0 0 0,-13 8 0,-7 4 0,0-1 0,-1-1 0,-31 13 0,25-15 0,0 0 0,-1-3 0,0 0 0,-1-3 0,0 0 0,-1-3 0,0-1 0,-45 0 0,-1-7 66,-125-22 0,2 1-1563,159 21-5329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2:41.643"/>
    </inkml:context>
    <inkml:brush xml:id="br0">
      <inkml:brushProperty name="width" value="0.035" units="cm"/>
      <inkml:brushProperty name="height" value="0.035" units="cm"/>
      <inkml:brushProperty name="color" value="#5B2D90"/>
    </inkml:brush>
  </inkml:definitions>
  <inkml:trace contextRef="#ctx0" brushRef="#br0">0 1 24575,'9'0'0,"7"0"0,6 0 0,7 0 0,12 0 0,22 0 0,21 0 0,19 0 0,10 0 0,3 0 0,-10 0 0,-4 0 0,1 0 0,-2 0 0,-15 0 0,-22 4 0,-22 2-8191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2:42.742"/>
    </inkml:context>
    <inkml:brush xml:id="br0">
      <inkml:brushProperty name="width" value="0.035" units="cm"/>
      <inkml:brushProperty name="height" value="0.035" units="cm"/>
      <inkml:brushProperty name="color" value="#5B2D90"/>
    </inkml:brush>
  </inkml:definitions>
  <inkml:trace contextRef="#ctx0" brushRef="#br0">82 1 24575,'0'4'0,"0"11"0,0 16 0,-4 24 0,-2 12 0,-4 22 0,-5 3 0,0 0 0,3-3 0,3-7 0,4-9 0,1-13 0,3-11 0,1-15-8191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2:45.313"/>
    </inkml:context>
    <inkml:brush xml:id="br0">
      <inkml:brushProperty name="width" value="0.035" units="cm"/>
      <inkml:brushProperty name="height" value="0.035" units="cm"/>
      <inkml:brushProperty name="color" value="#5B2D90"/>
    </inkml:brush>
  </inkml:definitions>
  <inkml:trace contextRef="#ctx0" brushRef="#br0">395 1 24575,'-22'0'0,"6"-1"0,0 1 0,0 1 0,0 0 0,0 1 0,0 1 0,-21 6 0,-32 10 0,53-16 0,1 0 0,0 1 0,0 1 0,1 0 0,-1 1 0,1 1 0,-19 12 0,30-17 0,0 1 0,0 1 0,1-1 0,-1 0 0,1 1 0,0-1 0,-1 1 0,2-1 0,-1 1 0,0 0 0,1 0 0,-1 0 0,1 0 0,0 0 0,1 0 0,-1 7 0,0 3 0,0 1 0,2 0 0,2 19 0,-3-32 0,1 1 0,-1-1 0,1 1 0,0-1 0,0 0 0,0 1 0,0-1 0,0 0 0,0 0 0,1 0 0,-1 0 0,1 0 0,-1 0 0,1 0 0,0 0 0,0-1 0,0 1 0,0-1 0,0 1 0,0-1 0,0 0 0,0 0 0,1 0 0,-1 0 0,0 0 0,1 0 0,-1-1 0,1 1 0,-1-1 0,1 1 0,2-1 0,10 1 0,0-1 0,0 0 0,0-2 0,15-2 0,-12 2 0,3-1 0,-1 0 0,1-1 0,-1-2 0,0 0 0,-1-1 0,0 0 0,0-2 0,0 0 0,-1-2 0,-1 1 0,24-21 0,-41 31 0,1-1 0,-1 1 0,1 0 0,-1-1 0,1 1 0,-1-1 0,1 1 0,-1 0 0,1-1 0,0 1 0,-1 0 0,1-1 0,-1 1 0,1 0 0,0 0 0,-1 0 0,1 0 0,0 0 0,-1 0 0,1 0 0,0 0 0,-1 0 0,1 0 0,0 0 0,-1 0 0,1 0 0,0 0 0,-1 0 0,1 1 0,-1-1 0,1 0 0,0 0 0,0 2 0,14 20 0,-14-19 0,1 0 0,-1-1 0,1 1 0,0 0 0,0 0 0,0-1 0,0 1 0,0-1 0,5 4 0,1-2-124,1-1 0,0 0 0,-1-1 0,1 1 0,0-2 0,0 1-1,0-2 1,1 1 0,-1-1 0,11-1 0,-9 0-6702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2:48.280"/>
    </inkml:context>
    <inkml:brush xml:id="br0">
      <inkml:brushProperty name="width" value="0.035" units="cm"/>
      <inkml:brushProperty name="height" value="0.035" units="cm"/>
      <inkml:brushProperty name="color" value="#5B2D90"/>
    </inkml:brush>
  </inkml:definitions>
  <inkml:trace contextRef="#ctx0" brushRef="#br0">1 1 24575,'0'769'0,"-1"-822"0,3-65 0,-2 115 0,0 1 0,1-1 0,-1 1 0,1 0 0,0-1 0,-1 1 0,1 0 0,0-1 0,0 1 0,1 0 0,-1 0 0,0 0 0,1 0 0,-1 0 0,1 0 0,0 0 0,3-3 0,-1 3 0,0 0 0,-1 0 0,1 0 0,0 0 0,0 0 0,1 1 0,-1 0 0,0 0 0,7-1 0,7 1 0,0 1 0,0 0 0,34 5 0,-48-4 0,-1 0 0,1 0 0,0 0 0,0 0 0,-1 1 0,1-1 0,-1 1 0,1 0 0,-1 0 0,0 0 0,1 1 0,-1-1 0,0 1 0,-1-1 0,1 1 0,0 0 0,-1 0 0,0 0 0,1 1 0,-1-1 0,-1 1 0,1-1 0,0 1 0,-1-1 0,0 1 0,0 0 0,0 0 0,0 0 0,0 4 0,0-3 0,0 0 0,-1 0 0,0 0 0,0 0 0,0 0 0,-1 0 0,1 0 0,-1 0 0,0-1 0,0 1 0,-1 0 0,0 0 0,0-1 0,0 1 0,0-1 0,0 0 0,-1 1 0,0-1 0,0 0 0,0-1 0,-1 1 0,-3 3 0,-13 6-211,1-2-1,-2 0 0,1-2 1,-42 14-1,56-21-95,-24 9-6519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2:49.444"/>
    </inkml:context>
    <inkml:brush xml:id="br0">
      <inkml:brushProperty name="width" value="0.035" units="cm"/>
      <inkml:brushProperty name="height" value="0.035" units="cm"/>
      <inkml:brushProperty name="color" value="#5B2D90"/>
    </inkml:brush>
  </inkml:definitions>
  <inkml:trace contextRef="#ctx0" brushRef="#br0">122 0 24575,'-4'0'0,"-2"13"0,0 14 0,-2 14 0,-1 19 0,1 12 0,-2 12 0,0 8 0,-2 3 0,1-2 0,2-4 0,2-3 0,3-12 0,2-15 0,2-8 0,-5-13 0,0-3 0,0-9-8191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2:50.119"/>
    </inkml:context>
    <inkml:brush xml:id="br0">
      <inkml:brushProperty name="width" value="0.035" units="cm"/>
      <inkml:brushProperty name="height" value="0.035" units="cm"/>
      <inkml:brushProperty name="color" value="#5B2D90"/>
    </inkml:brush>
  </inkml:definitions>
  <inkml:trace contextRef="#ctx0" brushRef="#br0">47 1 24575,'-4'0'0,"-6"0"0,-6 0 0,0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2:55.234"/>
    </inkml:context>
    <inkml:brush xml:id="br0">
      <inkml:brushProperty name="width" value="0.035" units="cm"/>
      <inkml:brushProperty name="height" value="0.035" units="cm"/>
      <inkml:brushProperty name="color" value="#5B2D90"/>
    </inkml:brush>
  </inkml:definitions>
  <inkml:trace contextRef="#ctx0" brushRef="#br0">4 416 24575,'291'2'0,"316"-4"0,-600 1 0,10 1 0,0-1 0,0 0 0,30-8 0,-44 8 0,0 0 0,1 0 0,-1-1 0,0 1 0,0-1 0,1 0 0,-1 0 0,-1 0 0,1 0 0,4-4 0,-6 4 0,1 1 0,-1-1 0,0 0 0,0 1 0,-1-1 0,1 0 0,0 0 0,0 1 0,-1-1 0,1 0 0,-1 0 0,0 0 0,1 0 0,-1 0 0,0 0 0,0 0 0,0 0 0,-1 0 0,1 0 0,-1-3 0,-2-5 0,-1-1 0,0 1 0,-1 0 0,0 0 0,-1 0 0,0 1 0,0 0 0,-1 0 0,0 0 0,-8-7 0,-7-5 0,0 1 0,-39-27 0,38 32 0,-1 0 0,0 2 0,0 0 0,-1 2 0,-1 1 0,0 1 0,0 1 0,-50-9 0,26 9 0,9 1 0,0 1 0,0 2 0,-57 2 0,86 3 0,1 1 0,-1 1 0,1 0 0,0 1 0,0 0 0,0 1 0,0 0 0,1 0 0,0 1 0,-11 9 0,-9 8 0,-48 47 0,69-62 0,0 1 0,1-1 0,0 1 0,1 1 0,0 0 0,0 0 0,1 0 0,1 1 0,0 0 0,0 0 0,1 0 0,0 0 0,1 1 0,0 0 0,1-1 0,0 1 0,1 0 0,0 13 0,1-23 0,-1 24 0,1 0 0,2 0 0,0 0 0,11 47 0,-11-67 0,0 0 0,0 1 0,0-1 0,1 0 0,0 0 0,1-1 0,-1 1 0,1-1 0,0 1 0,0-1 0,1 0 0,-1-1 0,1 1 0,0-1 0,1 0 0,-1 0 0,1 0 0,-1-1 0,1 0 0,0 0 0,1-1 0,-1 1 0,0-1 0,10 1 0,199 27 0,-121-20 0,10-1-1365,-79-8-5461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2:57.638"/>
    </inkml:context>
    <inkml:brush xml:id="br0">
      <inkml:brushProperty name="width" value="0.035" units="cm"/>
      <inkml:brushProperty name="height" value="0.035" units="cm"/>
      <inkml:brushProperty name="color" value="#5B2D90"/>
    </inkml:brush>
  </inkml:definitions>
  <inkml:trace contextRef="#ctx0" brushRef="#br0">334 689 24575,'-49'59'0,"24"-15"0,2 1 0,2 1 0,-24 78 0,-16 37 0,-18 16 0,62-144 0,17-32 0,0-1 0,0 0 0,-1 0 0,1 1 0,0-1 0,0 0 0,0 0 0,0 0 0,0 1 0,0-1 0,0 0 0,-1 0 0,1 0 0,0 1 0,0-1 0,0 0 0,0 0 0,-1 0 0,1 0 0,0 0 0,0 1 0,0-1 0,-1 0 0,1 0 0,0 0 0,0 0 0,-1 0 0,1 0 0,0 0 0,0 0 0,-1 0 0,1 0 0,0 0 0,0 0 0,-1 0 0,1 0 0,0 0 0,0 0 0,0 0 0,-1 0 0,1 0 0,0 0 0,0 0 0,-1-1 0,1 1 0,0 0 0,0 0 0,0 0 0,-1 0 0,1 0 0,0-1 0,0 1 0,0 0 0,0 0 0,0 0 0,-1-1 0,1 1 0,0 0 0,0 0 0,0-1 0,-1-6 0,0 0 0,1 1 0,-1-1 0,2 0 0,-1 0 0,1 0 0,0 0 0,0 0 0,5-12 0,-3 5 0,16-57 0,2 0 0,49-105 0,82-128 0,-131 264 0,70-122 0,-39 72 0,71-170 0,-117 245 0,-3 5 0,1 0 0,0 0 0,0 0 0,1 0 0,0 1 0,1 0 0,9-12 0,-15 21 0,1-1 0,-1 1 0,1-1 0,-1 1 0,1-1 0,-1 1 0,1 0 0,-1-1 0,1 1 0,0 0 0,-1-1 0,1 1 0,-1 0 0,1 0 0,0 0 0,-1 0 0,1 0 0,0 0 0,-1 0 0,1 0 0,0 0 0,-1 0 0,1 0 0,0 0 0,-1 0 0,1 0 0,0 0 0,-1 1 0,1-1 0,-1 0 0,1 0 0,-1 1 0,1-1 0,0 1 0,-1-1 0,1 0 0,-1 1 0,1-1 0,-1 1 0,0-1 0,1 1 0,-1-1 0,1 1 0,-1-1 0,0 1 0,0 0 0,1 0 0,13 33 0,3 27 0,-4 0 0,9 90 0,-4 133 0,-12-144 0,44 282 0,-47-407 0,3 14 0,0 0 0,-2 0 0,-2 0 0,0 1 0,-4 32 0,2-61 2,0 0 0,0 0 0,0 0 0,0 0 0,0 0 0,0 0 0,-1 0-1,1 0 1,0 0 0,-1-1 0,1 1 0,-1 0 0,1 0 0,-1 0 0,0 0 0,1-1 0,-1 1 0,0 0-1,1-1 1,-1 1 0,0 0 0,0-1 0,1 1 0,-1-1 0,0 1 0,0-1 0,0 0 0,0 1 0,0-1-1,0 0 1,0 0 0,0 1 0,0-1 0,0 0 0,0 0 0,0 0 0,-1 0 0,-2-1-182,0 0 0,1 0 1,-1 0-1,0 0 0,0-1 0,1 1 1,-6-4-1,-23-16-6646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2:58.627"/>
    </inkml:context>
    <inkml:brush xml:id="br0">
      <inkml:brushProperty name="width" value="0.035" units="cm"/>
      <inkml:brushProperty name="height" value="0.035" units="cm"/>
      <inkml:brushProperty name="color" value="#5B2D90"/>
    </inkml:brush>
  </inkml:definitions>
  <inkml:trace contextRef="#ctx0" brushRef="#br0">0 237 24575,'0'-4'0,"9"-6"0,16-6 0,12-5 0,18 2 0,26-5 0,22-3 0,23 4 0,8 0 0,8 5 0,6 1 0,-8 3 0,-16 4 0,-15 4 0,-13 2 0,-18 3 0,-23 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7T14:42:49.162"/>
    </inkml:context>
    <inkml:brush xml:id="br0">
      <inkml:brushProperty name="width" value="0.035" units="cm"/>
      <inkml:brushProperty name="height" value="0.035" units="cm"/>
    </inkml:brush>
  </inkml:definitions>
  <inkml:trace contextRef="#ctx0" brushRef="#br0">4076 0 24575,'-2'23'0,"-1"-1"0,-2 1 0,0-1 0,-1 0 0,-13 30 0,14-39 0,-22 52 0,-2-2 0,-4-1 0,-2-1 0,-72 93 0,56-86 0,-162 204 0,183-240 0,-1-2 0,-1 0 0,-2-3 0,0 0 0,-59 32 0,-203 91 0,163-88 0,-125 67 0,-444 203 0,445-232 0,186-76 0,-123 24 0,-372 79 0,490-114 0,57-11 0,-1 1 0,2 1 0,-1 0 0,-26 10 0,29-5 0,0 0 0,-23 18 0,-6 3 0,-8 2 0,-26 17 0,-160 73 0,235-120-54,1 0-1,-1-1 0,0 1 1,0-1-1,0 0 1,0 0-1,0 0 0,0-1 1,0 1-1,0-1 1,0 0-1,0 0 0,0 0 1,0-1-1,0 0 0,0 1 1,0-1-1,0-1 1,0 1-1,1-1 0,-1 1 1,0-1-1,1 0 1,-6-4-1,-9-10-6771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25.081"/>
    </inkml:context>
    <inkml:brush xml:id="br0">
      <inkml:brushProperty name="width" value="0.035" units="cm"/>
      <inkml:brushProperty name="height" value="0.035" units="cm"/>
      <inkml:brushProperty name="color" value="#5B2D90"/>
    </inkml:brush>
  </inkml:definitions>
  <inkml:trace contextRef="#ctx0" brushRef="#br0">25 0 24575,'0'5'0,"-5"6"0,-1 5 0,0 4 0,1 3 0,2-1-8191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26.555"/>
    </inkml:context>
    <inkml:brush xml:id="br0">
      <inkml:brushProperty name="width" value="0.035" units="cm"/>
      <inkml:brushProperty name="height" value="0.035" units="cm"/>
      <inkml:brushProperty name="color" value="#5B2D90"/>
    </inkml:brush>
  </inkml:definitions>
  <inkml:trace contextRef="#ctx0" brushRef="#br0">625 0 24575,'-1'0'0,"-1"1"0,1-1 0,0 1 0,0-1 0,0 1 0,0 0 0,0-1 0,0 1 0,0 0 0,0 0 0,0 0 0,0-1 0,1 1 0,-1 0 0,0 0 0,0 0 0,1 0 0,-1 1 0,1-1 0,-1 0 0,1 0 0,-1 2 0,-11 34 0,10-28 0,-30 84 0,-49 98 0,-17-10 0,50-88 0,-22 46 0,47-82 0,-65 153 0,-7-36 0,68-127 0,22-38 24,1 0 0,-1 1 0,2-1 0,-4 13 0,6-19-117,0 1 0,0-1 1,0 1-1,1-1 0,0 1 0,0 0 0,0-1 0,0 1 1,0-1-1,1 1 0,0-1 0,0 1 0,0-1 1,0 1-1,1 3 0,10 9-6733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28.675"/>
    </inkml:context>
    <inkml:brush xml:id="br0">
      <inkml:brushProperty name="width" value="0.035" units="cm"/>
      <inkml:brushProperty name="height" value="0.035" units="cm"/>
      <inkml:brushProperty name="color" value="#5B2D90"/>
    </inkml:brush>
  </inkml:definitions>
  <inkml:trace contextRef="#ctx0" brushRef="#br0">28 0 24575,'-1'12'0,"0"1"0,-1-1 0,-4 16 0,-4 20 0,3 287 0,8-212 0,1-90 0,9 55 0,-5-53 0,2 41 0,-15 70 0,4-113 0,3 11-273,1 1 1,3-2-1,15 74 0,-17-108-1,3 17-6552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31.327"/>
    </inkml:context>
    <inkml:brush xml:id="br0">
      <inkml:brushProperty name="width" value="0.035" units="cm"/>
      <inkml:brushProperty name="height" value="0.035" units="cm"/>
      <inkml:brushProperty name="color" value="#5B2D90"/>
    </inkml:brush>
  </inkml:definitions>
  <inkml:trace contextRef="#ctx0" brushRef="#br0">1 257 24575,'344'2'0,"375"-5"0,-677 3 0,0-2 0,-1-2 0,1-2 0,-1-1 0,46-15 0,-82 19 0,-1 1 0,1-1 0,0 0 0,-1 0 0,0 0 0,1 0 0,-1-1 0,-1 0 0,1 0 0,5-7 0,31-52 0,-12 17 0,-22 38 0,34-42 0,-33 45-1365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33.490"/>
    </inkml:context>
    <inkml:brush xml:id="br0">
      <inkml:brushProperty name="width" value="0.035" units="cm"/>
      <inkml:brushProperty name="height" value="0.035" units="cm"/>
      <inkml:brushProperty name="color" value="#5B2D90"/>
    </inkml:brush>
  </inkml:definitions>
  <inkml:trace contextRef="#ctx0" brushRef="#br0">1790 29 24575,'-1'-2'0,"1"1"0,-1 0 0,1 0 0,-1 0 0,1 0 0,-1 0 0,0 0 0,0 0 0,1 0 0,-1 1 0,0-1 0,0 0 0,0 0 0,0 1 0,0-1 0,0 0 0,0 1 0,0-1 0,-1 1 0,1 0 0,0-1 0,0 1 0,0 0 0,0 0 0,-1-1 0,-1 1 0,-40-4 0,36 3 0,-436-3 0,244 6 0,-540-2 0,507 18 0,157-9 0,74-9 0,0 0 0,-1 0 0,1 0 0,-1 0 0,1 0 0,0 0 0,-1 1 0,1-1 0,0 1 0,-1-1 0,1 1 0,0-1 0,0 1 0,0 0 0,-1-1 0,1 1 0,-1 1 0,2-1 0,0-1 0,0 1 0,0-1 0,0 1 0,0-1 0,1 1 0,-1-1 0,0 1 0,0-1 0,1 1 0,-1-1 0,0 1 0,1-1 0,-1 1 0,0-1 0,1 1 0,-1-1 0,0 0 0,1 1 0,-1-1 0,1 0 0,-1 1 0,1-1 0,-1 0 0,1 1 0,0-1 0,49 22 0,-48-21 0,28 8 0,1-1 0,-1-1 0,1-2 0,56 4 0,-24-8 0,85-9 0,-97 0 0,76-20 0,-78 15 0,84-11 0,0 17 0,141 11 0,-120 9 0,48 1 0,-154-15 0,-31 0 0,1 0 0,-1 1 0,1 1 0,-1 0 0,19 5 0,-36-6 0,1 0 0,-1 0 0,1 0 0,0 0 0,-1 0 0,1 1 0,-1-1 0,1 0 0,0 0 0,-1 0 0,1 1 0,-1-1 0,1 0 0,-1 1 0,1-1 0,-1 0 0,1 1 0,-1-1 0,1 1 0,-1-1 0,0 1 0,1-1 0,-1 1 0,1-1 0,-1 1 0,0-1 0,0 1 0,1-1 0,-1 1 0,0 0 0,0 0 0,-1 0 0,1 0 0,-1 0 0,0 0 0,1 0 0,-1-1 0,0 1 0,0 0 0,1-1 0,-1 1 0,0 0 0,0-1 0,0 1 0,0-1 0,-1 1 0,-44 14 0,-21-7 0,-129-2 0,45-5 0,-1008 19-1365,1134-20-5461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38.841"/>
    </inkml:context>
    <inkml:brush xml:id="br0">
      <inkml:brushProperty name="width" value="0.035" units="cm"/>
      <inkml:brushProperty name="height" value="0.035" units="cm"/>
      <inkml:brushProperty name="color" value="#5B2D90"/>
    </inkml:brush>
  </inkml:definitions>
  <inkml:trace contextRef="#ctx0" brushRef="#br0">4 0 24575,'-4'0'0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00.573"/>
    </inkml:context>
    <inkml:brush xml:id="br0">
      <inkml:brushProperty name="width" value="0.035" units="cm"/>
      <inkml:brushProperty name="height" value="0.035" units="cm"/>
      <inkml:brushProperty name="color" value="#5B2D90"/>
    </inkml:brush>
  </inkml:definitions>
  <inkml:trace contextRef="#ctx0" brushRef="#br0">158 1 24575,'-3'84'0,"-19"125"0,-32 77 0,13-80 0,28-72 0,11-108 0,2-22-136,0 1-1,-1-1 1,0 1-1,0-1 1,0 1-1,0-1 1,-1 0-1,1 0 0,-3 5 1,-7 5-6690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01.390"/>
    </inkml:context>
    <inkml:brush xml:id="br0">
      <inkml:brushProperty name="width" value="0.035" units="cm"/>
      <inkml:brushProperty name="height" value="0.035" units="cm"/>
      <inkml:brushProperty name="color" value="#5B2D90"/>
    </inkml:brush>
  </inkml:definitions>
  <inkml:trace contextRef="#ctx0" brushRef="#br0">1 65 24575,'4'0'0,"7"0"0,13 0 0,21 0 0,21 0 0,7 0 0,9 0 0,9 0 0,10-4 0,2-6 0,-4-2 0,-6-2 0,-9 1 0,-15 2 0,-19 17 0,-18 6-8191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04.548"/>
    </inkml:context>
    <inkml:brush xml:id="br0">
      <inkml:brushProperty name="width" value="0.035" units="cm"/>
      <inkml:brushProperty name="height" value="0.035" units="cm"/>
      <inkml:brushProperty name="color" value="#5B2D90"/>
    </inkml:brush>
  </inkml:definitions>
  <inkml:trace contextRef="#ctx0" brushRef="#br0">133 556 24575,'-5'3'0,"1"-1"0,0 1 0,0-1 0,0 1 0,1 0 0,-1 1 0,1-1 0,-1 1 0,1-1 0,0 1 0,-3 6 0,-1-2 0,-2 3 0,0 1 0,1 0 0,1 0 0,0 0 0,0 1 0,1 0 0,1 0 0,0 0 0,1 1 0,0 0 0,1 0 0,1 0 0,0 0 0,1 0 0,1 26 0,0-31 0,0 0 0,1 0 0,0 0 0,1 0 0,-1-1 0,6 14 0,-7-20 0,1-1 0,0 1 0,0-1 0,-1 1 0,1-1 0,0 1 0,1-1 0,-1 0 0,0 0 0,0 0 0,0 1 0,1-1 0,-1 0 0,1 0 0,-1-1 0,3 2 0,-1-1 0,-1-1 0,1 1 0,-1-1 0,0 0 0,1 0 0,-1 0 0,1 0 0,-1 0 0,1-1 0,-1 1 0,0-1 0,1 1 0,-1-1 0,0 0 0,3-1 0,4-2 0,-1-1 0,0 0 0,0 0 0,-1 0 0,1-1 0,-1 0 0,-1-1 0,1 1 0,-1-1 0,0-1 0,7-10 0,3-9 0,-1-2 0,12-30 0,12-21 0,-31 63 0,-6 12 0,-1 0 0,2 1 0,-1-1 0,0 1 0,1 0 0,0 0 0,0 0 0,0 0 0,0 0 0,8-6 0,-11 11 0,1-1 0,-1 0 0,1 1 0,-1-1 0,1 0 0,-1 1 0,1-1 0,-1 0 0,1 1 0,-1-1 0,1 1 0,-1-1 0,0 1 0,1-1 0,-1 1 0,0-1 0,1 1 0,-1-1 0,0 1 0,0 0 0,1-1 0,-1 1 0,0-1 0,0 1 0,0 0 0,0-1 0,0 1 0,0 0 0,0-1 0,0 1 0,0-1 0,-1 2 0,3 25 0,-2-26 0,-1 27 0,-7 41 0,0 8 0,7-75 0,1 0 0,0 0 0,0 0 0,0 1 0,0-1 0,1 0 0,-1 0 0,1 0 0,-1 1 0,1-1 0,0 0 0,-1 0 0,1 0 0,0 0 0,1 0 0,-1-1 0,0 1 0,0 0 0,1 0 0,-1-1 0,1 1 0,0-1 0,1 2 0,0-1 0,1-1 0,-1 1 0,1-1 0,-1 0 0,1 0 0,-1 0 0,1-1 0,0 1 0,-1-1 0,1 0 0,0 0 0,6-1 0,3-1 0,1 0 0,-1-1 0,1-1 0,-1 0 0,0-1 0,16-9 0,-19 8 0,0 0 0,-1-1 0,0 0 0,0-1 0,-1 1 0,0-2 0,-1 1 0,1-1 0,10-18 0,1-6 0,23-58 0,-17 33 0,68-171 0,-79 186 0,-2-1 0,-3 0 0,7-68 0,-16 91 0,1-16 0,-1 35 0,0 1 0,0-1 0,0 1 0,0-1 0,1 1 0,-1-1 0,1 1 0,-1-1 0,1 1 0,-1-1 0,1 1 0,0 0 0,0-1 0,0 1 0,1-3 0,-1 4 0,-1 0 0,0 0 0,0 0 0,1 0 0,-1 0 0,0 1 0,0-1 0,0 0 0,1 0 0,-1 0 0,0 0 0,0 0 0,0 0 0,1 0 0,-1 0 0,0 0 0,0 1 0,0-1 0,1 0 0,-1 0 0,0 0 0,0 0 0,0 0 0,0 1 0,1-1 0,-1 0 0,0 0 0,0 0 0,0 1 0,0-1 0,0 0 0,0 0 0,0 1 0,0-1 0,0 0 0,0 0 0,0 0 0,0 1 0,0-1 0,0 0 0,0 1 0,3 12 0,3 69 0,-7 142 0,1-214 0,-11 121 0,-28 134 0,38-258 0,-2 3 0,0 1 0,0-1 0,0 0 0,-1-1 0,-1 1 0,0-1 0,0 0 0,-10 13 0,15-22 0,0 0 0,0 1 0,0-1 0,-1 0 0,1 0 0,0 0 0,0 0 0,0 0 0,0 0 0,0 0 0,0 0 0,0 0 0,0 0 0,-1 0 0,1 0 0,0 0 0,0 0 0,0 0 0,0 0 0,0 0 0,0 0 0,0 0 0,-1 0 0,1 0 0,0 0 0,0 0 0,0 0 0,0 0 0,0 0 0,0 0 0,0 0 0,0 0 0,-1 0 0,1 0 0,0 0 0,0 0 0,0 0 0,0 0 0,0-1 0,0 1 0,0 0 0,0 0 0,0 0 0,0 0 0,0 0 0,-1 0 0,1 0 0,0 0 0,0-1 0,0 1 0,0 0 0,0 0 0,0 0 0,0 0 0,0 0 0,0 0 0,0 0 0,0-1 0,-2-12 0,0-14 0,2 14 0,0 0 0,2 0 0,-1 1 0,1-1 0,1 1 0,1-1 0,0 1 0,0 0 0,1 0 0,0 1 0,1-1 0,8-10 0,-5 10 0,1 0 0,0 1 0,1 0 0,0 0 0,0 1 0,1 1 0,1 0 0,0 1 0,24-13 0,87-34 0,-106 48 0,1 1 0,-1 1 0,2 1 0,36-4 0,-52 8 0,-1 0 0,1 1 0,0-1 0,0 1 0,-1 0 0,1 0 0,-1 1 0,1-1 0,-1 1 0,1 0 0,-1 0 0,0 0 0,0 0 0,0 0 0,0 1 0,0-1 0,0 1 0,-1 0 0,1 0 0,-1 0 0,0 0 0,0 0 0,0 0 0,0 1 0,-1-1 0,1 1 0,0 3 0,3 5 0,-1 1 0,0 0 0,-1 0 0,-1 0 0,0 0 0,1 20 0,-3-26 0,-1 0 0,1 0 0,-1 0 0,-1 0 0,1 0 0,-1 0 0,0 0 0,-1-1 0,0 1 0,0-1 0,0 0 0,-1 0 0,0 0 0,0 0 0,0-1 0,-1 1 0,1-1 0,-1 0 0,-1 0 0,1-1 0,-1 0 0,0 0 0,-10 6 0,-11 3 0,-1-1 0,0-1 0,-1-1 0,-36 7 0,35-9 0,-216 44 0,141-33 0,97-15 0,21-2 0,27-1 0,19-1-1365,3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09.585"/>
    </inkml:context>
    <inkml:brush xml:id="br0">
      <inkml:brushProperty name="width" value="0.035" units="cm"/>
      <inkml:brushProperty name="height" value="0.035" units="cm"/>
      <inkml:brushProperty name="color" value="#5B2D90"/>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15.490"/>
    </inkml:context>
    <inkml:brush xml:id="br0">
      <inkml:brushProperty name="width" value="0.035" units="cm"/>
      <inkml:brushProperty name="height" value="0.035" units="cm"/>
      <inkml:brushProperty name="color" value="#5B2D90"/>
    </inkml:brush>
  </inkml:definitions>
  <inkml:trace contextRef="#ctx0" brushRef="#br0">133 1191 24575,'-3'-3'0,"1"1"0,0-1 0,0 0 0,1 0 0,-1 0 0,1 0 0,-1 0 0,1-1 0,0 1 0,0 0 0,0-1 0,0-3 0,-2-44 0,2 31 0,-2-374 0,4 234 0,-3 130 0,-1 0 0,-1 1 0,-11-38 0,6 28 0,-4-40 0,5-120 0,8 195 0,-1 0 0,0 0 0,0 0 0,0 1 0,0-1 0,0 0 0,-1 1 0,0-1 0,-3-4 0,5 8 0,0-1 0,0 1 0,-1-1 0,1 1 0,0 0 0,-1-1 0,1 1 0,0-1 0,-1 1 0,1 0 0,-1-1 0,1 1 0,-1 0 0,1 0 0,-1-1 0,1 1 0,-1 0 0,1 0 0,-1 0 0,1 0 0,-1 0 0,1 0 0,-1 0 0,1 0 0,-1 0 0,1 0 0,-1 0 0,-1 0 0,1 1 0,0 0 0,0 0 0,1 0 0,-1 0 0,0 0 0,0 0 0,0 0 0,1 0 0,-1 0 0,0 0 0,1 0 0,-1 0 0,1 1 0,-1-1 0,1 0 0,-1 2 0,-2 9 0,0 0 0,1 1 0,0 0 0,1-1 0,0 1 0,1 0 0,1-1 0,0 1 0,5 21 0,4 11 0,23 58 0,-20-64 0,8 15 0,40 75 0,0-2 0,-33-52 0,-16-42 0,28 58 0,-29-74 0,1 0 0,1-1 0,0 0 0,19 16 0,15 17 0,-20-24-19,-23-22-65,0-1 0,-1 1 0,1 0 0,-1 0 0,0 0-1,0 0 1,0 0 0,-1 1 0,1-1 0,-1 1 0,0 0 0,0 0-1,0 0 1,0 0 0,1 6 0,-3 7-6742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17.245"/>
    </inkml:context>
    <inkml:brush xml:id="br0">
      <inkml:brushProperty name="width" value="0.035" units="cm"/>
      <inkml:brushProperty name="height" value="0.035" units="cm"/>
      <inkml:brushProperty name="color" value="#5B2D90"/>
    </inkml:brush>
  </inkml:definitions>
  <inkml:trace contextRef="#ctx0" brushRef="#br0">104 523 24575,'6'-5'0,"0"1"0,0 0 0,0 0 0,0 1 0,0 0 0,1 0 0,-1 0 0,10-1 0,17-9 0,-30 11 0,63-28 0,-2-2 0,-1-4 0,70-52 0,-128 83 0,0 0 0,-1 1 0,0-2 0,0 1 0,-1 0 0,1-1 0,-1 0 0,0 0 0,-1 0 0,1 0 0,-1 0 0,0 0 0,-1 0 0,1-1 0,-1 1 0,-1-1 0,1 1 0,-1-1 0,0 1 0,-1-1 0,0 1 0,0-1 0,0 1 0,0-1 0,-1 1 0,0 0 0,-1 0 0,1 0 0,-1 0 0,0 0 0,-1 1 0,0-1 0,1 1 0,-2 0 0,1 0 0,0 0 0,-1 1 0,-10-8 0,2 4 0,-1 0 0,0 1 0,0 1 0,-1 1 0,0 0 0,0 0 0,0 2 0,-31-4 0,38 6 0,0 1 0,0 0 0,0 0 0,0 1 0,0 0 0,-1 1 0,1-1 0,1 1 0,-1 1 0,0 0 0,1 0 0,-1 0 0,1 1 0,0 0 0,0 1 0,0 0 0,1 0 0,-11 10 0,4 1 0,0 2 0,2 0 0,0 0 0,1 1 0,0 0 0,-9 30 0,6-17 0,-18 32 0,9-30 0,13-20 0,0 0 0,-11 23 0,18-34 0,1 1 0,0-1 0,-1 1 0,1 0 0,1 0 0,-1 0 0,0-1 0,1 1 0,0 0 0,0 0 0,0 0 0,0 0 0,1 0 0,0 0 0,1 6 0,4 2 0,0 1 0,1-1 0,0-1 0,1 0 0,0 0 0,0 0 0,1-1 0,1 0 0,0-1 0,0 0 0,1-1 0,20 13 0,5 0 0,1-2 0,75 27 0,-81-36 0,1-1 0,0-1 0,0-2 0,36 2 0,132-2 0,-68-5 0,-129-1 11,0 0 0,0 0 0,0 1 0,0-1 0,0 1 0,-1-1 0,1 1 0,0 0-1,4 2 1,-3 7-224,-13 6-1048,-13 5-5565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16:03:18.659"/>
    </inkml:context>
    <inkml:brush xml:id="br0">
      <inkml:brushProperty name="width" value="0.035" units="cm"/>
      <inkml:brushProperty name="height" value="0.035" units="cm"/>
      <inkml:brushProperty name="color" value="#5B2D90"/>
    </inkml:brush>
  </inkml:definitions>
  <inkml:trace contextRef="#ctx0" brushRef="#br0">1 1 24575,'5'109'0,"22"118"0,4 38 0,-16 673 0,-15-921-24,-1-20 81,1-25-1455,0-13-5428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
            <a:extLst>
              <a:ext uri="{FF2B5EF4-FFF2-40B4-BE49-F238E27FC236}">
                <a16:creationId xmlns:a16="http://schemas.microsoft.com/office/drawing/2014/main" id="{75CF357E-83A5-5F06-D191-E1EC414F903E}"/>
              </a:ext>
            </a:extLst>
          </p:cNvPr>
          <p:cNvSpPr>
            <a:spLocks noGrp="1" noRot="1" noChangeAspect="1" noChangeArrowheads="1" noTextEdit="1"/>
          </p:cNvSpPr>
          <p:nvPr>
            <p:ph type="sldImg"/>
          </p:nvPr>
        </p:nvSpPr>
        <p:spPr>
          <a:xfrm>
            <a:off x="1295400" y="889000"/>
            <a:ext cx="5181600" cy="3886200"/>
          </a:xfrm>
          <a:solidFill>
            <a:srgbClr val="FFFFFF"/>
          </a:solidFill>
          <a:ln>
            <a:solidFill>
              <a:srgbClr val="000000"/>
            </a:solidFill>
            <a:miter lim="800000"/>
            <a:headEnd/>
            <a:tailEnd/>
          </a:ln>
        </p:spPr>
      </p:sp>
      <p:sp>
        <p:nvSpPr>
          <p:cNvPr id="58371" name="Rectangle 2">
            <a:extLst>
              <a:ext uri="{FF2B5EF4-FFF2-40B4-BE49-F238E27FC236}">
                <a16:creationId xmlns:a16="http://schemas.microsoft.com/office/drawing/2014/main" id="{A64FCD83-931A-CE96-A2CC-C4050585B3BA}"/>
              </a:ext>
            </a:extLst>
          </p:cNvPr>
          <p:cNvSpPr>
            <a:spLocks noGrp="1" noChangeArrowheads="1"/>
          </p:cNvSpPr>
          <p:nvPr>
            <p:ph type="body" idx="1"/>
          </p:nvPr>
        </p:nvSpPr>
        <p:spPr>
          <a:xfrm>
            <a:off x="1244600" y="5175250"/>
            <a:ext cx="5348288" cy="4164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id="{999AB108-0EC9-AA4F-0D74-DDBC36B0D163}"/>
              </a:ext>
            </a:extLst>
          </p:cNvPr>
          <p:cNvSpPr>
            <a:spLocks noGrp="1" noRot="1" noChangeAspect="1" noChangeArrowheads="1" noTextEdit="1"/>
          </p:cNvSpPr>
          <p:nvPr>
            <p:ph type="sldImg"/>
          </p:nvPr>
        </p:nvSpPr>
        <p:spPr>
          <a:xfrm>
            <a:off x="1295400" y="889000"/>
            <a:ext cx="5181600" cy="3886200"/>
          </a:xfrm>
          <a:solidFill>
            <a:srgbClr val="FFFFFF"/>
          </a:solidFill>
          <a:ln>
            <a:solidFill>
              <a:srgbClr val="000000"/>
            </a:solidFill>
            <a:miter lim="800000"/>
            <a:headEnd/>
            <a:tailEnd/>
          </a:ln>
        </p:spPr>
      </p:sp>
      <p:sp>
        <p:nvSpPr>
          <p:cNvPr id="59395" name="Rectangle 2">
            <a:extLst>
              <a:ext uri="{FF2B5EF4-FFF2-40B4-BE49-F238E27FC236}">
                <a16:creationId xmlns:a16="http://schemas.microsoft.com/office/drawing/2014/main" id="{53E988B9-7643-EFAA-625F-623C81E37872}"/>
              </a:ext>
            </a:extLst>
          </p:cNvPr>
          <p:cNvSpPr>
            <a:spLocks noGrp="1" noChangeArrowheads="1"/>
          </p:cNvSpPr>
          <p:nvPr>
            <p:ph type="body" idx="1"/>
          </p:nvPr>
        </p:nvSpPr>
        <p:spPr>
          <a:xfrm>
            <a:off x="1244600" y="5175250"/>
            <a:ext cx="5348288" cy="4164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a:extLst>
              <a:ext uri="{FF2B5EF4-FFF2-40B4-BE49-F238E27FC236}">
                <a16:creationId xmlns:a16="http://schemas.microsoft.com/office/drawing/2014/main" id="{3B73224E-2E7C-6A4F-2CC6-6670885E8B08}"/>
              </a:ext>
            </a:extLst>
          </p:cNvPr>
          <p:cNvSpPr>
            <a:spLocks noGrp="1" noRot="1" noChangeAspect="1" noChangeArrowheads="1" noTextEdit="1"/>
          </p:cNvSpPr>
          <p:nvPr>
            <p:ph type="sldImg"/>
          </p:nvPr>
        </p:nvSpPr>
        <p:spPr>
          <a:xfrm>
            <a:off x="1295400" y="889000"/>
            <a:ext cx="5181600" cy="3886200"/>
          </a:xfrm>
          <a:solidFill>
            <a:srgbClr val="FFFFFF"/>
          </a:solidFill>
          <a:ln>
            <a:solidFill>
              <a:srgbClr val="000000"/>
            </a:solidFill>
            <a:miter lim="800000"/>
            <a:headEnd/>
            <a:tailEnd/>
          </a:ln>
        </p:spPr>
      </p:sp>
      <p:sp>
        <p:nvSpPr>
          <p:cNvPr id="60419" name="Rectangle 2">
            <a:extLst>
              <a:ext uri="{FF2B5EF4-FFF2-40B4-BE49-F238E27FC236}">
                <a16:creationId xmlns:a16="http://schemas.microsoft.com/office/drawing/2014/main" id="{6644B877-3DF8-B2A6-610C-E9B978CEC59B}"/>
              </a:ext>
            </a:extLst>
          </p:cNvPr>
          <p:cNvSpPr>
            <a:spLocks noGrp="1" noChangeArrowheads="1"/>
          </p:cNvSpPr>
          <p:nvPr>
            <p:ph type="body" idx="1"/>
          </p:nvPr>
        </p:nvSpPr>
        <p:spPr>
          <a:xfrm>
            <a:off x="1244600" y="5175250"/>
            <a:ext cx="5348288" cy="4164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
            <a:extLst>
              <a:ext uri="{FF2B5EF4-FFF2-40B4-BE49-F238E27FC236}">
                <a16:creationId xmlns:a16="http://schemas.microsoft.com/office/drawing/2014/main" id="{18741774-85C5-1057-333A-A953183EB3A7}"/>
              </a:ext>
            </a:extLst>
          </p:cNvPr>
          <p:cNvSpPr>
            <a:spLocks noGrp="1" noRot="1" noChangeAspect="1" noChangeArrowheads="1" noTextEdit="1"/>
          </p:cNvSpPr>
          <p:nvPr>
            <p:ph type="sldImg"/>
          </p:nvPr>
        </p:nvSpPr>
        <p:spPr>
          <a:xfrm>
            <a:off x="1295400" y="889000"/>
            <a:ext cx="5181600" cy="3886200"/>
          </a:xfrm>
          <a:solidFill>
            <a:srgbClr val="FFFFFF"/>
          </a:solidFill>
          <a:ln>
            <a:solidFill>
              <a:srgbClr val="000000"/>
            </a:solidFill>
            <a:miter lim="800000"/>
            <a:headEnd/>
            <a:tailEnd/>
          </a:ln>
        </p:spPr>
      </p:sp>
      <p:sp>
        <p:nvSpPr>
          <p:cNvPr id="61443" name="Rectangle 2">
            <a:extLst>
              <a:ext uri="{FF2B5EF4-FFF2-40B4-BE49-F238E27FC236}">
                <a16:creationId xmlns:a16="http://schemas.microsoft.com/office/drawing/2014/main" id="{7AC152F6-94AA-D10E-6E5F-500FE338853A}"/>
              </a:ext>
            </a:extLst>
          </p:cNvPr>
          <p:cNvSpPr>
            <a:spLocks noGrp="1" noChangeArrowheads="1"/>
          </p:cNvSpPr>
          <p:nvPr>
            <p:ph type="body" idx="1"/>
          </p:nvPr>
        </p:nvSpPr>
        <p:spPr>
          <a:xfrm>
            <a:off x="1244600" y="5175250"/>
            <a:ext cx="5348288" cy="4164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591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4988" y="1423986"/>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4098" name="Picture 2">
            <a:extLst>
              <a:ext uri="{FF2B5EF4-FFF2-40B4-BE49-F238E27FC236}">
                <a16:creationId xmlns:a16="http://schemas.microsoft.com/office/drawing/2014/main" id="{2ABF431E-2F43-C03D-E5DE-B3A1476E81B2}"/>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7315200" y="228600"/>
            <a:ext cx="1351096" cy="700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80.png"/><Relationship Id="rId4" Type="http://schemas.openxmlformats.org/officeDocument/2006/relationships/customXml" Target="../ink/ink1.xml"/></Relationships>
</file>

<file path=ppt/slides/_rels/slide1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3" Type="http://schemas.openxmlformats.org/officeDocument/2006/relationships/customXml" Target="../ink/ink8.xml"/><Relationship Id="rId18" Type="http://schemas.openxmlformats.org/officeDocument/2006/relationships/image" Target="../media/image137.png"/><Relationship Id="rId26" Type="http://schemas.openxmlformats.org/officeDocument/2006/relationships/image" Target="../media/image141.png"/><Relationship Id="rId39" Type="http://schemas.openxmlformats.org/officeDocument/2006/relationships/customXml" Target="../ink/ink21.xml"/><Relationship Id="rId21" Type="http://schemas.openxmlformats.org/officeDocument/2006/relationships/customXml" Target="../ink/ink12.xml"/><Relationship Id="rId34" Type="http://schemas.openxmlformats.org/officeDocument/2006/relationships/image" Target="../media/image145.png"/><Relationship Id="rId42" Type="http://schemas.openxmlformats.org/officeDocument/2006/relationships/image" Target="../media/image149.png"/><Relationship Id="rId47" Type="http://schemas.openxmlformats.org/officeDocument/2006/relationships/customXml" Target="../ink/ink25.xml"/><Relationship Id="rId7" Type="http://schemas.openxmlformats.org/officeDocument/2006/relationships/customXml" Target="../ink/ink5.xml"/><Relationship Id="rId2" Type="http://schemas.openxmlformats.org/officeDocument/2006/relationships/image" Target="../media/image129.png"/><Relationship Id="rId16" Type="http://schemas.openxmlformats.org/officeDocument/2006/relationships/image" Target="../media/image136.png"/><Relationship Id="rId29"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image" Target="../media/image131.png"/><Relationship Id="rId11" Type="http://schemas.openxmlformats.org/officeDocument/2006/relationships/customXml" Target="../ink/ink7.xml"/><Relationship Id="rId24" Type="http://schemas.openxmlformats.org/officeDocument/2006/relationships/image" Target="../media/image140.png"/><Relationship Id="rId32" Type="http://schemas.openxmlformats.org/officeDocument/2006/relationships/image" Target="../media/image144.png"/><Relationship Id="rId37" Type="http://schemas.openxmlformats.org/officeDocument/2006/relationships/customXml" Target="../ink/ink20.xml"/><Relationship Id="rId40" Type="http://schemas.openxmlformats.org/officeDocument/2006/relationships/image" Target="../media/image148.png"/><Relationship Id="rId45" Type="http://schemas.openxmlformats.org/officeDocument/2006/relationships/customXml" Target="../ink/ink24.xml"/><Relationship Id="rId5" Type="http://schemas.openxmlformats.org/officeDocument/2006/relationships/customXml" Target="../ink/ink4.xml"/><Relationship Id="rId15" Type="http://schemas.openxmlformats.org/officeDocument/2006/relationships/customXml" Target="../ink/ink9.xml"/><Relationship Id="rId23" Type="http://schemas.openxmlformats.org/officeDocument/2006/relationships/customXml" Target="../ink/ink13.xml"/><Relationship Id="rId28" Type="http://schemas.openxmlformats.org/officeDocument/2006/relationships/image" Target="../media/image142.png"/><Relationship Id="rId36" Type="http://schemas.openxmlformats.org/officeDocument/2006/relationships/image" Target="../media/image146.png"/><Relationship Id="rId10" Type="http://schemas.openxmlformats.org/officeDocument/2006/relationships/image" Target="../media/image133.png"/><Relationship Id="rId19" Type="http://schemas.openxmlformats.org/officeDocument/2006/relationships/customXml" Target="../ink/ink11.xml"/><Relationship Id="rId31" Type="http://schemas.openxmlformats.org/officeDocument/2006/relationships/customXml" Target="../ink/ink17.xml"/><Relationship Id="rId44" Type="http://schemas.openxmlformats.org/officeDocument/2006/relationships/image" Target="../media/image150.png"/><Relationship Id="rId4" Type="http://schemas.openxmlformats.org/officeDocument/2006/relationships/image" Target="../media/image130.png"/><Relationship Id="rId9" Type="http://schemas.openxmlformats.org/officeDocument/2006/relationships/customXml" Target="../ink/ink6.xml"/><Relationship Id="rId14" Type="http://schemas.openxmlformats.org/officeDocument/2006/relationships/image" Target="../media/image135.png"/><Relationship Id="rId22" Type="http://schemas.openxmlformats.org/officeDocument/2006/relationships/image" Target="../media/image139.png"/><Relationship Id="rId27" Type="http://schemas.openxmlformats.org/officeDocument/2006/relationships/customXml" Target="../ink/ink15.xml"/><Relationship Id="rId30" Type="http://schemas.openxmlformats.org/officeDocument/2006/relationships/image" Target="../media/image143.png"/><Relationship Id="rId35" Type="http://schemas.openxmlformats.org/officeDocument/2006/relationships/customXml" Target="../ink/ink19.xml"/><Relationship Id="rId43" Type="http://schemas.openxmlformats.org/officeDocument/2006/relationships/customXml" Target="../ink/ink23.xml"/><Relationship Id="rId48" Type="http://schemas.openxmlformats.org/officeDocument/2006/relationships/image" Target="../media/image152.png"/><Relationship Id="rId8" Type="http://schemas.openxmlformats.org/officeDocument/2006/relationships/image" Target="../media/image132.png"/><Relationship Id="rId3" Type="http://schemas.openxmlformats.org/officeDocument/2006/relationships/customXml" Target="../ink/ink3.xml"/><Relationship Id="rId12" Type="http://schemas.openxmlformats.org/officeDocument/2006/relationships/image" Target="../media/image134.png"/><Relationship Id="rId17" Type="http://schemas.openxmlformats.org/officeDocument/2006/relationships/customXml" Target="../ink/ink10.xml"/><Relationship Id="rId25" Type="http://schemas.openxmlformats.org/officeDocument/2006/relationships/customXml" Target="../ink/ink14.xml"/><Relationship Id="rId33" Type="http://schemas.openxmlformats.org/officeDocument/2006/relationships/customXml" Target="../ink/ink18.xml"/><Relationship Id="rId38" Type="http://schemas.openxmlformats.org/officeDocument/2006/relationships/image" Target="../media/image147.png"/><Relationship Id="rId46" Type="http://schemas.openxmlformats.org/officeDocument/2006/relationships/image" Target="../media/image151.png"/><Relationship Id="rId20" Type="http://schemas.openxmlformats.org/officeDocument/2006/relationships/image" Target="../media/image138.png"/><Relationship Id="rId41" Type="http://schemas.openxmlformats.org/officeDocument/2006/relationships/customXml" Target="../ink/ink2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153D00A-3E43-46C5-0718-E3E42EC2C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2981325" cy="1533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FA8647-B44A-8179-6D4B-ABAD7E9A9D1B}"/>
              </a:ext>
            </a:extLst>
          </p:cNvPr>
          <p:cNvSpPr>
            <a:spLocks noGrp="1"/>
          </p:cNvSpPr>
          <p:nvPr>
            <p:ph type="title"/>
          </p:nvPr>
        </p:nvSpPr>
        <p:spPr/>
        <p:txBody>
          <a:bodyPr/>
          <a:lstStyle/>
          <a:p>
            <a:r>
              <a:rPr lang="en-IN" dirty="0"/>
              <a:t>Basic Components of Data Acquisition System</a:t>
            </a:r>
          </a:p>
        </p:txBody>
      </p:sp>
      <p:pic>
        <p:nvPicPr>
          <p:cNvPr id="2050" name="Picture 2" descr="Data Acquisition System Components">
            <a:extLst>
              <a:ext uri="{FF2B5EF4-FFF2-40B4-BE49-F238E27FC236}">
                <a16:creationId xmlns:a16="http://schemas.microsoft.com/office/drawing/2014/main" id="{4F37074C-2799-772A-3CF1-503044240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 t="4445" r="1666" b="8148"/>
          <a:stretch/>
        </p:blipFill>
        <p:spPr bwMode="auto">
          <a:xfrm>
            <a:off x="152400" y="1676400"/>
            <a:ext cx="88392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4133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91B7E1-A5EE-EF8A-348F-CAF940CF2C61}"/>
              </a:ext>
            </a:extLst>
          </p:cNvPr>
          <p:cNvSpPr>
            <a:spLocks noGrp="1"/>
          </p:cNvSpPr>
          <p:nvPr>
            <p:ph sz="quarter" idx="12"/>
          </p:nvPr>
        </p:nvSpPr>
        <p:spPr>
          <a:xfrm>
            <a:off x="534988" y="1423986"/>
            <a:ext cx="8228012" cy="4976814"/>
          </a:xfrm>
        </p:spPr>
        <p:txBody>
          <a:bodyPr>
            <a:normAutofit/>
          </a:bodyPr>
          <a:lstStyle/>
          <a:p>
            <a:r>
              <a:rPr lang="en-US" dirty="0" err="1"/>
              <a:t>InnoDB</a:t>
            </a:r>
            <a:r>
              <a:rPr lang="en-US" dirty="0"/>
              <a:t> Table</a:t>
            </a:r>
          </a:p>
          <a:p>
            <a:pPr lvl="1"/>
            <a:r>
              <a:rPr lang="en-US" dirty="0"/>
              <a:t>The </a:t>
            </a:r>
            <a:r>
              <a:rPr lang="en-US" dirty="0" err="1"/>
              <a:t>InnoDB</a:t>
            </a:r>
            <a:r>
              <a:rPr lang="en-US" dirty="0"/>
              <a:t> tables in MySQL fully support transaction-safe storage engine with ACID-compliant. </a:t>
            </a:r>
          </a:p>
          <a:p>
            <a:pPr lvl="1"/>
            <a:r>
              <a:rPr lang="en-US" dirty="0"/>
              <a:t>It is the first table type that supports foreign keys. </a:t>
            </a:r>
          </a:p>
          <a:p>
            <a:pPr lvl="1"/>
            <a:r>
              <a:rPr lang="en-US" dirty="0"/>
              <a:t>The </a:t>
            </a:r>
            <a:r>
              <a:rPr lang="en-US" dirty="0" err="1"/>
              <a:t>InnoDB</a:t>
            </a:r>
            <a:r>
              <a:rPr lang="en-US" dirty="0"/>
              <a:t> tables also provide optimal performance. Its size can be up to 64TB. </a:t>
            </a:r>
          </a:p>
          <a:p>
            <a:pPr lvl="1"/>
            <a:r>
              <a:rPr lang="en-US" dirty="0" err="1"/>
              <a:t>InnoDB</a:t>
            </a:r>
            <a:r>
              <a:rPr lang="en-US" dirty="0"/>
              <a:t> tables are also portable between systems to systems like MyISAM. </a:t>
            </a:r>
          </a:p>
          <a:p>
            <a:pPr lvl="1"/>
            <a:r>
              <a:rPr lang="en-US" dirty="0" err="1"/>
              <a:t>InnoDB</a:t>
            </a:r>
            <a:r>
              <a:rPr lang="en-US" dirty="0"/>
              <a:t> tables can also be checked and repairs by MySQL whenever necessary.</a:t>
            </a:r>
          </a:p>
          <a:p>
            <a:pPr lvl="1"/>
            <a:r>
              <a:rPr lang="en-US" dirty="0" err="1"/>
              <a:t>InnoDB</a:t>
            </a:r>
            <a:r>
              <a:rPr lang="en-US" dirty="0"/>
              <a:t> tables take more space on disk in comparison with MyISAM.</a:t>
            </a:r>
            <a:endParaRPr lang="en-IN" dirty="0"/>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2873453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449A97-F8A9-1067-AC2F-4570F4C731B9}"/>
              </a:ext>
            </a:extLst>
          </p:cNvPr>
          <p:cNvSpPr>
            <a:spLocks noGrp="1"/>
          </p:cNvSpPr>
          <p:nvPr>
            <p:ph type="body" sz="quarter" idx="10"/>
          </p:nvPr>
        </p:nvSpPr>
        <p:spPr>
          <a:xfrm>
            <a:off x="457200" y="1676400"/>
            <a:ext cx="8228013" cy="670326"/>
          </a:xfrm>
        </p:spPr>
        <p:txBody>
          <a:bodyPr/>
          <a:lstStyle/>
          <a:p>
            <a:r>
              <a:rPr lang="en-IN" dirty="0"/>
              <a:t>RDBMS and ER Model Refer PDF</a:t>
            </a:r>
          </a:p>
        </p:txBody>
      </p:sp>
    </p:spTree>
    <p:extLst>
      <p:ext uri="{BB962C8B-B14F-4D97-AF65-F5344CB8AC3E}">
        <p14:creationId xmlns:p14="http://schemas.microsoft.com/office/powerpoint/2010/main" val="2555399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B1083C-9A02-72E2-65E3-215D575A6BB8}"/>
              </a:ext>
            </a:extLst>
          </p:cNvPr>
          <p:cNvSpPr>
            <a:spLocks noGrp="1"/>
          </p:cNvSpPr>
          <p:nvPr>
            <p:ph type="title"/>
          </p:nvPr>
        </p:nvSpPr>
        <p:spPr/>
        <p:txBody>
          <a:bodyPr/>
          <a:lstStyle/>
          <a:p>
            <a:r>
              <a:rPr lang="en-US" dirty="0"/>
              <a:t>Basic data types in SQL - Int, Float, Char</a:t>
            </a:r>
            <a:endParaRPr lang="en-IN" dirty="0"/>
          </a:p>
        </p:txBody>
      </p:sp>
      <p:sp>
        <p:nvSpPr>
          <p:cNvPr id="9" name="TextBox 8">
            <a:extLst>
              <a:ext uri="{FF2B5EF4-FFF2-40B4-BE49-F238E27FC236}">
                <a16:creationId xmlns:a16="http://schemas.microsoft.com/office/drawing/2014/main" id="{303FC1DC-CA9E-85CC-5440-1C3BCB5D447C}"/>
              </a:ext>
            </a:extLst>
          </p:cNvPr>
          <p:cNvSpPr txBox="1"/>
          <p:nvPr/>
        </p:nvSpPr>
        <p:spPr>
          <a:xfrm>
            <a:off x="0" y="1110734"/>
            <a:ext cx="2001382" cy="369332"/>
          </a:xfrm>
          <a:prstGeom prst="rect">
            <a:avLst/>
          </a:prstGeom>
          <a:noFill/>
        </p:spPr>
        <p:txBody>
          <a:bodyPr wrap="none" rtlCol="0">
            <a:spAutoFit/>
          </a:bodyPr>
          <a:lstStyle/>
          <a:p>
            <a:r>
              <a:rPr lang="en-IN" b="1" dirty="0"/>
              <a:t>String Data Type</a:t>
            </a:r>
          </a:p>
        </p:txBody>
      </p:sp>
      <p:graphicFrame>
        <p:nvGraphicFramePr>
          <p:cNvPr id="10" name="Table 9">
            <a:extLst>
              <a:ext uri="{FF2B5EF4-FFF2-40B4-BE49-F238E27FC236}">
                <a16:creationId xmlns:a16="http://schemas.microsoft.com/office/drawing/2014/main" id="{B0ED80F3-E00C-BEC5-1F18-DEC549FED3AB}"/>
              </a:ext>
            </a:extLst>
          </p:cNvPr>
          <p:cNvGraphicFramePr>
            <a:graphicFrameLocks noGrp="1"/>
          </p:cNvGraphicFramePr>
          <p:nvPr>
            <p:extLst>
              <p:ext uri="{D42A27DB-BD31-4B8C-83A1-F6EECF244321}">
                <p14:modId xmlns:p14="http://schemas.microsoft.com/office/powerpoint/2010/main" val="3517811162"/>
              </p:ext>
            </p:extLst>
          </p:nvPr>
        </p:nvGraphicFramePr>
        <p:xfrm>
          <a:off x="228600" y="1524001"/>
          <a:ext cx="8763000" cy="5029192"/>
        </p:xfrm>
        <a:graphic>
          <a:graphicData uri="http://schemas.openxmlformats.org/drawingml/2006/table">
            <a:tbl>
              <a:tblPr/>
              <a:tblGrid>
                <a:gridCol w="1676400">
                  <a:extLst>
                    <a:ext uri="{9D8B030D-6E8A-4147-A177-3AD203B41FA5}">
                      <a16:colId xmlns:a16="http://schemas.microsoft.com/office/drawing/2014/main" val="2911213463"/>
                    </a:ext>
                  </a:extLst>
                </a:gridCol>
                <a:gridCol w="7086600">
                  <a:extLst>
                    <a:ext uri="{9D8B030D-6E8A-4147-A177-3AD203B41FA5}">
                      <a16:colId xmlns:a16="http://schemas.microsoft.com/office/drawing/2014/main" val="4246395338"/>
                    </a:ext>
                  </a:extLst>
                </a:gridCol>
              </a:tblGrid>
              <a:tr h="229428">
                <a:tc>
                  <a:txBody>
                    <a:bodyPr/>
                    <a:lstStyle/>
                    <a:p>
                      <a:pPr algn="l" fontAlgn="t"/>
                      <a:r>
                        <a:rPr lang="en-IN" sz="1000">
                          <a:effectLst/>
                        </a:rPr>
                        <a:t>Data type</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000">
                          <a:effectLst/>
                        </a:rPr>
                        <a:t>Description</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42847924"/>
                  </a:ext>
                </a:extLst>
              </a:tr>
              <a:tr h="546972">
                <a:tc>
                  <a:txBody>
                    <a:bodyPr/>
                    <a:lstStyle/>
                    <a:p>
                      <a:pPr algn="l" fontAlgn="t"/>
                      <a:r>
                        <a:rPr lang="en-IN" sz="1000">
                          <a:effectLst/>
                        </a:rPr>
                        <a:t>CHAR(size)</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A FIXED length string (can contain letters, numbers, and special characters). The </a:t>
                      </a:r>
                      <a:r>
                        <a:rPr lang="en-US" sz="1000" i="1">
                          <a:effectLst/>
                        </a:rPr>
                        <a:t>size</a:t>
                      </a:r>
                      <a:r>
                        <a:rPr lang="en-US" sz="1000">
                          <a:effectLst/>
                        </a:rPr>
                        <a:t> parameter specifies the column length in characters - can be from 0 to 255. Default is 1</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289678541"/>
                  </a:ext>
                </a:extLst>
              </a:tr>
              <a:tr h="546972">
                <a:tc>
                  <a:txBody>
                    <a:bodyPr/>
                    <a:lstStyle/>
                    <a:p>
                      <a:pPr algn="l" fontAlgn="t"/>
                      <a:r>
                        <a:rPr lang="en-IN" sz="1000">
                          <a:effectLst/>
                        </a:rPr>
                        <a:t>VARCHAR(size)</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A VARIABLE length string (can contain letters, numbers, and special characters). The </a:t>
                      </a:r>
                      <a:r>
                        <a:rPr lang="en-US" sz="1000" i="1" dirty="0">
                          <a:effectLst/>
                        </a:rPr>
                        <a:t>size</a:t>
                      </a:r>
                      <a:r>
                        <a:rPr lang="en-US" sz="1000" dirty="0">
                          <a:effectLst/>
                        </a:rPr>
                        <a:t> parameter specifies the maximum column length in characters - can be from 0 to 65535</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602486257"/>
                  </a:ext>
                </a:extLst>
              </a:tr>
              <a:tr h="388174">
                <a:tc>
                  <a:txBody>
                    <a:bodyPr/>
                    <a:lstStyle/>
                    <a:p>
                      <a:pPr algn="l" fontAlgn="t"/>
                      <a:r>
                        <a:rPr lang="en-IN" sz="1000">
                          <a:effectLst/>
                        </a:rPr>
                        <a:t>BINARY(size)</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Equal to CHAR(), but stores binary byte strings. The </a:t>
                      </a:r>
                      <a:r>
                        <a:rPr lang="en-US" sz="1000" i="1">
                          <a:effectLst/>
                        </a:rPr>
                        <a:t>size</a:t>
                      </a:r>
                      <a:r>
                        <a:rPr lang="en-US" sz="1000">
                          <a:effectLst/>
                        </a:rPr>
                        <a:t> parameter specifies the column length in bytes. Default is 1</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207955588"/>
                  </a:ext>
                </a:extLst>
              </a:tr>
              <a:tr h="388174">
                <a:tc>
                  <a:txBody>
                    <a:bodyPr/>
                    <a:lstStyle/>
                    <a:p>
                      <a:pPr algn="l" fontAlgn="t"/>
                      <a:r>
                        <a:rPr lang="en-IN" sz="1000">
                          <a:effectLst/>
                        </a:rPr>
                        <a:t>VARBINARY(size)</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Equal to VARCHAR(), but stores binary byte strings. The </a:t>
                      </a:r>
                      <a:r>
                        <a:rPr lang="en-US" sz="1000" i="1">
                          <a:effectLst/>
                        </a:rPr>
                        <a:t>size</a:t>
                      </a:r>
                      <a:r>
                        <a:rPr lang="en-US" sz="1000">
                          <a:effectLst/>
                        </a:rPr>
                        <a:t> parameter specifies the maximum column length in bytes.</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62643625"/>
                  </a:ext>
                </a:extLst>
              </a:tr>
              <a:tr h="229428">
                <a:tc>
                  <a:txBody>
                    <a:bodyPr/>
                    <a:lstStyle/>
                    <a:p>
                      <a:pPr algn="l" fontAlgn="t"/>
                      <a:r>
                        <a:rPr lang="en-IN" sz="1000">
                          <a:effectLst/>
                        </a:rPr>
                        <a:t>TINYBLOB</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For BLOBs (Binary Large OBjects). Max length: 255 bytes</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392661677"/>
                  </a:ext>
                </a:extLst>
              </a:tr>
              <a:tr h="229428">
                <a:tc>
                  <a:txBody>
                    <a:bodyPr/>
                    <a:lstStyle/>
                    <a:p>
                      <a:pPr algn="l" fontAlgn="t"/>
                      <a:r>
                        <a:rPr lang="en-IN" sz="1000">
                          <a:effectLst/>
                        </a:rPr>
                        <a:t>TINYTEXT</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Holds a string with a maximum length of 255 characters</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48846071"/>
                  </a:ext>
                </a:extLst>
              </a:tr>
              <a:tr h="229428">
                <a:tc>
                  <a:txBody>
                    <a:bodyPr/>
                    <a:lstStyle/>
                    <a:p>
                      <a:pPr algn="l" fontAlgn="t"/>
                      <a:r>
                        <a:rPr lang="en-IN" sz="1000">
                          <a:effectLst/>
                        </a:rPr>
                        <a:t>TEXT(size)</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Holds a string with a maximum length of 65,535 bytes</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35961112"/>
                  </a:ext>
                </a:extLst>
              </a:tr>
              <a:tr h="229428">
                <a:tc>
                  <a:txBody>
                    <a:bodyPr/>
                    <a:lstStyle/>
                    <a:p>
                      <a:pPr algn="l" fontAlgn="t"/>
                      <a:r>
                        <a:rPr lang="en-IN" sz="1000">
                          <a:effectLst/>
                        </a:rPr>
                        <a:t>BLOB(size)</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For BLOBs (Binary Large OBjects). Holds up to 65,535 bytes of data</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30492056"/>
                  </a:ext>
                </a:extLst>
              </a:tr>
              <a:tr h="229428">
                <a:tc>
                  <a:txBody>
                    <a:bodyPr/>
                    <a:lstStyle/>
                    <a:p>
                      <a:pPr algn="l" fontAlgn="t"/>
                      <a:r>
                        <a:rPr lang="en-IN" sz="1000">
                          <a:effectLst/>
                        </a:rPr>
                        <a:t>MEDIUMTEXT</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Holds a string with a maximum length of 16,777,215 characters</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95703589"/>
                  </a:ext>
                </a:extLst>
              </a:tr>
              <a:tr h="229428">
                <a:tc>
                  <a:txBody>
                    <a:bodyPr/>
                    <a:lstStyle/>
                    <a:p>
                      <a:pPr algn="l" fontAlgn="t"/>
                      <a:r>
                        <a:rPr lang="en-IN" sz="1000">
                          <a:effectLst/>
                        </a:rPr>
                        <a:t>MEDIUMBLOB</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For BLOBs (Binary Large OBjects). Holds up to 16,777,215 bytes of data</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667484296"/>
                  </a:ext>
                </a:extLst>
              </a:tr>
              <a:tr h="229428">
                <a:tc>
                  <a:txBody>
                    <a:bodyPr/>
                    <a:lstStyle/>
                    <a:p>
                      <a:pPr algn="l" fontAlgn="t"/>
                      <a:r>
                        <a:rPr lang="en-IN" sz="1000">
                          <a:effectLst/>
                        </a:rPr>
                        <a:t>LONGTEXT</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Holds a string with a maximum length of 4,294,967,295 characters</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62416840"/>
                  </a:ext>
                </a:extLst>
              </a:tr>
              <a:tr h="229428">
                <a:tc>
                  <a:txBody>
                    <a:bodyPr/>
                    <a:lstStyle/>
                    <a:p>
                      <a:pPr algn="l" fontAlgn="t"/>
                      <a:r>
                        <a:rPr lang="en-IN" sz="1000">
                          <a:effectLst/>
                        </a:rPr>
                        <a:t>LONGBLOB</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For BLOBs (Binary Large OBjects). Holds up to 4,294,967,295 bytes of data</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47326661"/>
                  </a:ext>
                </a:extLst>
              </a:tr>
              <a:tr h="705769">
                <a:tc>
                  <a:txBody>
                    <a:bodyPr/>
                    <a:lstStyle/>
                    <a:p>
                      <a:pPr algn="l" fontAlgn="t"/>
                      <a:r>
                        <a:rPr lang="en-IN" sz="1000">
                          <a:effectLst/>
                        </a:rPr>
                        <a:t>ENUM(val1, val2, val3, ...)</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A string object that can have only one value, chosen from a list of possible values. You can list up to 65535 values in an ENUM list. If a value is inserted that is not in the list, a blank value will be inserted. The values are sorted in the order you enter them</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70208154"/>
                  </a:ext>
                </a:extLst>
              </a:tr>
              <a:tr h="388279">
                <a:tc>
                  <a:txBody>
                    <a:bodyPr/>
                    <a:lstStyle/>
                    <a:p>
                      <a:pPr algn="l" fontAlgn="t"/>
                      <a:r>
                        <a:rPr lang="en-IN" sz="1000">
                          <a:effectLst/>
                        </a:rPr>
                        <a:t>SET(val1, val2, val3, ...)</a:t>
                      </a:r>
                    </a:p>
                  </a:txBody>
                  <a:tcPr marL="67711"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000" dirty="0">
                          <a:effectLst/>
                        </a:rPr>
                        <a:t>A string object that can have 0 or more values, chosen from a list of possible values. You can list up to 64 values in a SET list</a:t>
                      </a:r>
                    </a:p>
                  </a:txBody>
                  <a:tcPr marL="33856" marR="33856" marT="33856" marB="33856">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14373711"/>
                  </a:ext>
                </a:extLst>
              </a:tr>
            </a:tbl>
          </a:graphicData>
        </a:graphic>
      </p:graphicFrame>
      <p:sp>
        <p:nvSpPr>
          <p:cNvPr id="11" name="Rectangle 1">
            <a:extLst>
              <a:ext uri="{FF2B5EF4-FFF2-40B4-BE49-F238E27FC236}">
                <a16:creationId xmlns:a16="http://schemas.microsoft.com/office/drawing/2014/main" id="{A230AB76-7C9A-4630-9330-723C963C4973}"/>
              </a:ext>
            </a:extLst>
          </p:cNvPr>
          <p:cNvSpPr>
            <a:spLocks noChangeArrowheads="1"/>
          </p:cNvSpPr>
          <p:nvPr/>
        </p:nvSpPr>
        <p:spPr bwMode="auto">
          <a:xfrm>
            <a:off x="304020" y="16357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64277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B1083C-9A02-72E2-65E3-215D575A6BB8}"/>
              </a:ext>
            </a:extLst>
          </p:cNvPr>
          <p:cNvSpPr>
            <a:spLocks noGrp="1"/>
          </p:cNvSpPr>
          <p:nvPr>
            <p:ph type="title"/>
          </p:nvPr>
        </p:nvSpPr>
        <p:spPr/>
        <p:txBody>
          <a:bodyPr/>
          <a:lstStyle/>
          <a:p>
            <a:r>
              <a:rPr lang="en-US" dirty="0"/>
              <a:t>Basic data types in SQL - Int, Float, Char</a:t>
            </a:r>
            <a:endParaRPr lang="en-IN" dirty="0"/>
          </a:p>
        </p:txBody>
      </p:sp>
      <p:sp>
        <p:nvSpPr>
          <p:cNvPr id="9" name="TextBox 8">
            <a:extLst>
              <a:ext uri="{FF2B5EF4-FFF2-40B4-BE49-F238E27FC236}">
                <a16:creationId xmlns:a16="http://schemas.microsoft.com/office/drawing/2014/main" id="{303FC1DC-CA9E-85CC-5440-1C3BCB5D447C}"/>
              </a:ext>
            </a:extLst>
          </p:cNvPr>
          <p:cNvSpPr txBox="1"/>
          <p:nvPr/>
        </p:nvSpPr>
        <p:spPr>
          <a:xfrm>
            <a:off x="0" y="1110734"/>
            <a:ext cx="2001382" cy="369332"/>
          </a:xfrm>
          <a:prstGeom prst="rect">
            <a:avLst/>
          </a:prstGeom>
          <a:noFill/>
        </p:spPr>
        <p:txBody>
          <a:bodyPr wrap="none" rtlCol="0">
            <a:spAutoFit/>
          </a:bodyPr>
          <a:lstStyle/>
          <a:p>
            <a:r>
              <a:rPr lang="en-IN" b="1" dirty="0"/>
              <a:t>String Data Type</a:t>
            </a:r>
          </a:p>
        </p:txBody>
      </p:sp>
      <p:sp>
        <p:nvSpPr>
          <p:cNvPr id="11" name="Rectangle 1">
            <a:extLst>
              <a:ext uri="{FF2B5EF4-FFF2-40B4-BE49-F238E27FC236}">
                <a16:creationId xmlns:a16="http://schemas.microsoft.com/office/drawing/2014/main" id="{A230AB76-7C9A-4630-9330-723C963C4973}"/>
              </a:ext>
            </a:extLst>
          </p:cNvPr>
          <p:cNvSpPr>
            <a:spLocks noChangeArrowheads="1"/>
          </p:cNvSpPr>
          <p:nvPr/>
        </p:nvSpPr>
        <p:spPr bwMode="auto">
          <a:xfrm>
            <a:off x="304020" y="163575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6E5E434-9F31-DFA2-979B-BFC366D22142}"/>
              </a:ext>
            </a:extLst>
          </p:cNvPr>
          <p:cNvPicPr>
            <a:picLocks noChangeAspect="1"/>
          </p:cNvPicPr>
          <p:nvPr/>
        </p:nvPicPr>
        <p:blipFill>
          <a:blip r:embed="rId2"/>
          <a:stretch>
            <a:fillRect/>
          </a:stretch>
        </p:blipFill>
        <p:spPr>
          <a:xfrm>
            <a:off x="152400" y="2057400"/>
            <a:ext cx="8686800" cy="3818989"/>
          </a:xfrm>
          <a:prstGeom prst="rect">
            <a:avLst/>
          </a:prstGeom>
        </p:spPr>
      </p:pic>
    </p:spTree>
    <p:extLst>
      <p:ext uri="{BB962C8B-B14F-4D97-AF65-F5344CB8AC3E}">
        <p14:creationId xmlns:p14="http://schemas.microsoft.com/office/powerpoint/2010/main" val="17453883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B1083C-9A02-72E2-65E3-215D575A6BB8}"/>
              </a:ext>
            </a:extLst>
          </p:cNvPr>
          <p:cNvSpPr>
            <a:spLocks noGrp="1"/>
          </p:cNvSpPr>
          <p:nvPr>
            <p:ph type="title"/>
          </p:nvPr>
        </p:nvSpPr>
        <p:spPr/>
        <p:txBody>
          <a:bodyPr/>
          <a:lstStyle/>
          <a:p>
            <a:r>
              <a:rPr lang="en-US" dirty="0"/>
              <a:t>Basic data types in SQL - Int, Float, Char</a:t>
            </a:r>
            <a:endParaRPr lang="en-IN" dirty="0"/>
          </a:p>
        </p:txBody>
      </p:sp>
      <p:sp>
        <p:nvSpPr>
          <p:cNvPr id="9" name="TextBox 8">
            <a:extLst>
              <a:ext uri="{FF2B5EF4-FFF2-40B4-BE49-F238E27FC236}">
                <a16:creationId xmlns:a16="http://schemas.microsoft.com/office/drawing/2014/main" id="{303FC1DC-CA9E-85CC-5440-1C3BCB5D447C}"/>
              </a:ext>
            </a:extLst>
          </p:cNvPr>
          <p:cNvSpPr txBox="1"/>
          <p:nvPr/>
        </p:nvSpPr>
        <p:spPr>
          <a:xfrm>
            <a:off x="0" y="1110734"/>
            <a:ext cx="2257862" cy="369332"/>
          </a:xfrm>
          <a:prstGeom prst="rect">
            <a:avLst/>
          </a:prstGeom>
          <a:noFill/>
        </p:spPr>
        <p:txBody>
          <a:bodyPr wrap="none" rtlCol="0">
            <a:spAutoFit/>
          </a:bodyPr>
          <a:lstStyle/>
          <a:p>
            <a:r>
              <a:rPr lang="en-IN" b="1" dirty="0"/>
              <a:t>Numeric Data Type</a:t>
            </a:r>
          </a:p>
        </p:txBody>
      </p:sp>
      <p:graphicFrame>
        <p:nvGraphicFramePr>
          <p:cNvPr id="2" name="Table 1">
            <a:extLst>
              <a:ext uri="{FF2B5EF4-FFF2-40B4-BE49-F238E27FC236}">
                <a16:creationId xmlns:a16="http://schemas.microsoft.com/office/drawing/2014/main" id="{4E4D4CEB-1727-1505-0A26-4F29FFF43788}"/>
              </a:ext>
            </a:extLst>
          </p:cNvPr>
          <p:cNvGraphicFramePr>
            <a:graphicFrameLocks noGrp="1"/>
          </p:cNvGraphicFramePr>
          <p:nvPr>
            <p:extLst>
              <p:ext uri="{D42A27DB-BD31-4B8C-83A1-F6EECF244321}">
                <p14:modId xmlns:p14="http://schemas.microsoft.com/office/powerpoint/2010/main" val="2659000004"/>
              </p:ext>
            </p:extLst>
          </p:nvPr>
        </p:nvGraphicFramePr>
        <p:xfrm>
          <a:off x="304800" y="1480066"/>
          <a:ext cx="8686800" cy="5082824"/>
        </p:xfrm>
        <a:graphic>
          <a:graphicData uri="http://schemas.openxmlformats.org/drawingml/2006/table">
            <a:tbl>
              <a:tblPr/>
              <a:tblGrid>
                <a:gridCol w="1603651">
                  <a:extLst>
                    <a:ext uri="{9D8B030D-6E8A-4147-A177-3AD203B41FA5}">
                      <a16:colId xmlns:a16="http://schemas.microsoft.com/office/drawing/2014/main" val="4125168707"/>
                    </a:ext>
                  </a:extLst>
                </a:gridCol>
                <a:gridCol w="7083149">
                  <a:extLst>
                    <a:ext uri="{9D8B030D-6E8A-4147-A177-3AD203B41FA5}">
                      <a16:colId xmlns:a16="http://schemas.microsoft.com/office/drawing/2014/main" val="3992622077"/>
                    </a:ext>
                  </a:extLst>
                </a:gridCol>
              </a:tblGrid>
              <a:tr h="178477">
                <a:tc>
                  <a:txBody>
                    <a:bodyPr/>
                    <a:lstStyle/>
                    <a:p>
                      <a:pPr algn="l" fontAlgn="t"/>
                      <a:r>
                        <a:rPr lang="en-IN" sz="900">
                          <a:effectLst/>
                        </a:rPr>
                        <a:t>Data type</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900">
                          <a:effectLst/>
                        </a:rPr>
                        <a:t>Description</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11765485"/>
                  </a:ext>
                </a:extLst>
              </a:tr>
              <a:tr h="309458">
                <a:tc>
                  <a:txBody>
                    <a:bodyPr/>
                    <a:lstStyle/>
                    <a:p>
                      <a:pPr algn="l" fontAlgn="t"/>
                      <a:r>
                        <a:rPr lang="en-IN" sz="900">
                          <a:effectLst/>
                        </a:rPr>
                        <a:t>BIT(</a:t>
                      </a:r>
                      <a:r>
                        <a:rPr lang="en-IN" sz="900" i="1">
                          <a:effectLst/>
                        </a:rPr>
                        <a:t>size</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900">
                          <a:effectLst/>
                        </a:rPr>
                        <a:t>A bit-value type. The number of bits per value is specified in </a:t>
                      </a:r>
                      <a:r>
                        <a:rPr lang="en-US" sz="900" i="1">
                          <a:effectLst/>
                        </a:rPr>
                        <a:t>size</a:t>
                      </a:r>
                      <a:r>
                        <a:rPr lang="en-US" sz="900">
                          <a:effectLst/>
                        </a:rPr>
                        <a:t>. The </a:t>
                      </a:r>
                      <a:r>
                        <a:rPr lang="en-US" sz="900" i="1">
                          <a:effectLst/>
                        </a:rPr>
                        <a:t>size</a:t>
                      </a:r>
                      <a:r>
                        <a:rPr lang="en-US" sz="900">
                          <a:effectLst/>
                        </a:rPr>
                        <a:t> parameter can hold a value from 1 to 64. The default value for </a:t>
                      </a:r>
                      <a:r>
                        <a:rPr lang="en-US" sz="900" i="1">
                          <a:effectLst/>
                        </a:rPr>
                        <a:t>size</a:t>
                      </a:r>
                      <a:r>
                        <a:rPr lang="en-US" sz="900">
                          <a:effectLst/>
                        </a:rPr>
                        <a:t> is 1.</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600492667"/>
                  </a:ext>
                </a:extLst>
              </a:tr>
              <a:tr h="309458">
                <a:tc>
                  <a:txBody>
                    <a:bodyPr/>
                    <a:lstStyle/>
                    <a:p>
                      <a:pPr algn="l" fontAlgn="t"/>
                      <a:r>
                        <a:rPr lang="en-IN" sz="900">
                          <a:effectLst/>
                        </a:rPr>
                        <a:t>TINYINT(</a:t>
                      </a:r>
                      <a:r>
                        <a:rPr lang="en-IN" sz="900" i="1">
                          <a:effectLst/>
                        </a:rPr>
                        <a:t>size</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a:effectLst/>
                        </a:rPr>
                        <a:t>A very small integer. Signed range is from -128 to 127. Unsigned range is from 0 to 255. The </a:t>
                      </a:r>
                      <a:r>
                        <a:rPr lang="en-US" sz="900" i="1">
                          <a:effectLst/>
                        </a:rPr>
                        <a:t>size</a:t>
                      </a:r>
                      <a:r>
                        <a:rPr lang="en-US" sz="900">
                          <a:effectLst/>
                        </a:rPr>
                        <a:t> parameter specifies the maximum display width (which is 255)</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45001294"/>
                  </a:ext>
                </a:extLst>
              </a:tr>
              <a:tr h="178477">
                <a:tc>
                  <a:txBody>
                    <a:bodyPr/>
                    <a:lstStyle/>
                    <a:p>
                      <a:pPr algn="l" fontAlgn="t"/>
                      <a:r>
                        <a:rPr lang="en-IN" sz="900">
                          <a:effectLst/>
                        </a:rPr>
                        <a:t>BOOL</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900">
                          <a:effectLst/>
                        </a:rPr>
                        <a:t>Zero is considered as false, nonzero values are considered as true.</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697878969"/>
                  </a:ext>
                </a:extLst>
              </a:tr>
              <a:tr h="178477">
                <a:tc>
                  <a:txBody>
                    <a:bodyPr/>
                    <a:lstStyle/>
                    <a:p>
                      <a:pPr algn="l" fontAlgn="t"/>
                      <a:r>
                        <a:rPr lang="en-IN" sz="900">
                          <a:effectLst/>
                        </a:rPr>
                        <a:t>BOOLEAN</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900">
                          <a:effectLst/>
                        </a:rPr>
                        <a:t>Equal to BOOL</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99814219"/>
                  </a:ext>
                </a:extLst>
              </a:tr>
              <a:tr h="370156">
                <a:tc>
                  <a:txBody>
                    <a:bodyPr/>
                    <a:lstStyle/>
                    <a:p>
                      <a:pPr algn="l" fontAlgn="t"/>
                      <a:r>
                        <a:rPr lang="en-IN" sz="900">
                          <a:effectLst/>
                        </a:rPr>
                        <a:t>SMALLINT(</a:t>
                      </a:r>
                      <a:r>
                        <a:rPr lang="en-IN" sz="900" i="1">
                          <a:effectLst/>
                        </a:rPr>
                        <a:t>size</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900">
                          <a:effectLst/>
                        </a:rPr>
                        <a:t>A small integer. Signed range is from -32768 to 32767. Unsigned range is from 0 to 65535. The </a:t>
                      </a:r>
                      <a:r>
                        <a:rPr lang="en-US" sz="900" i="1">
                          <a:effectLst/>
                        </a:rPr>
                        <a:t>size</a:t>
                      </a:r>
                      <a:r>
                        <a:rPr lang="en-US" sz="900">
                          <a:effectLst/>
                        </a:rPr>
                        <a:t> parameter specifies the maximum display width (which is 255)</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3592356"/>
                  </a:ext>
                </a:extLst>
              </a:tr>
              <a:tr h="370156">
                <a:tc>
                  <a:txBody>
                    <a:bodyPr/>
                    <a:lstStyle/>
                    <a:p>
                      <a:pPr algn="l" fontAlgn="t"/>
                      <a:r>
                        <a:rPr lang="en-IN" sz="900">
                          <a:effectLst/>
                        </a:rPr>
                        <a:t>MEDIUMINT(</a:t>
                      </a:r>
                      <a:r>
                        <a:rPr lang="en-IN" sz="900" i="1">
                          <a:effectLst/>
                        </a:rPr>
                        <a:t>size</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a:effectLst/>
                        </a:rPr>
                        <a:t>A medium integer. Signed range is from -8388608 to 8388607. Unsigned range is from 0 to 16777215. The </a:t>
                      </a:r>
                      <a:r>
                        <a:rPr lang="en-US" sz="900" i="1">
                          <a:effectLst/>
                        </a:rPr>
                        <a:t>size</a:t>
                      </a:r>
                      <a:r>
                        <a:rPr lang="en-US" sz="900">
                          <a:effectLst/>
                        </a:rPr>
                        <a:t> parameter specifies the maximum display width (which is 255)</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47703625"/>
                  </a:ext>
                </a:extLst>
              </a:tr>
              <a:tr h="370156">
                <a:tc>
                  <a:txBody>
                    <a:bodyPr/>
                    <a:lstStyle/>
                    <a:p>
                      <a:pPr algn="l" fontAlgn="t"/>
                      <a:r>
                        <a:rPr lang="en-IN" sz="900">
                          <a:effectLst/>
                        </a:rPr>
                        <a:t>INT(</a:t>
                      </a:r>
                      <a:r>
                        <a:rPr lang="en-IN" sz="900" i="1">
                          <a:effectLst/>
                        </a:rPr>
                        <a:t>size</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900">
                          <a:effectLst/>
                        </a:rPr>
                        <a:t>A medium integer. Signed range is from -2147483648 to 2147483647. Unsigned range is from 0 to 4294967295. The </a:t>
                      </a:r>
                      <a:r>
                        <a:rPr lang="en-US" sz="900" i="1">
                          <a:effectLst/>
                        </a:rPr>
                        <a:t>size</a:t>
                      </a:r>
                      <a:r>
                        <a:rPr lang="en-US" sz="900">
                          <a:effectLst/>
                        </a:rPr>
                        <a:t> parameter specifies the maximum display width (which is 255)</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281431687"/>
                  </a:ext>
                </a:extLst>
              </a:tr>
              <a:tr h="178477">
                <a:tc>
                  <a:txBody>
                    <a:bodyPr/>
                    <a:lstStyle/>
                    <a:p>
                      <a:pPr algn="l" fontAlgn="t"/>
                      <a:r>
                        <a:rPr lang="en-IN" sz="900">
                          <a:effectLst/>
                        </a:rPr>
                        <a:t>INTEGER(</a:t>
                      </a:r>
                      <a:r>
                        <a:rPr lang="en-IN" sz="900" i="1">
                          <a:effectLst/>
                        </a:rPr>
                        <a:t>size</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900">
                          <a:effectLst/>
                        </a:rPr>
                        <a:t>Equal to INT(size)</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9651515"/>
                  </a:ext>
                </a:extLst>
              </a:tr>
              <a:tr h="370156">
                <a:tc>
                  <a:txBody>
                    <a:bodyPr/>
                    <a:lstStyle/>
                    <a:p>
                      <a:pPr algn="l" fontAlgn="t"/>
                      <a:r>
                        <a:rPr lang="en-IN" sz="900">
                          <a:effectLst/>
                        </a:rPr>
                        <a:t>BIGINT(</a:t>
                      </a:r>
                      <a:r>
                        <a:rPr lang="en-IN" sz="900" i="1">
                          <a:effectLst/>
                        </a:rPr>
                        <a:t>size</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900">
                          <a:effectLst/>
                        </a:rPr>
                        <a:t>A large integer. Signed range is from -9223372036854775808 to 9223372036854775807. Unsigned range is from 0 to 18446744073709551615. The </a:t>
                      </a:r>
                      <a:r>
                        <a:rPr lang="en-US" sz="900" i="1">
                          <a:effectLst/>
                        </a:rPr>
                        <a:t>size</a:t>
                      </a:r>
                      <a:r>
                        <a:rPr lang="en-US" sz="900">
                          <a:effectLst/>
                        </a:rPr>
                        <a:t> parameter specifies the maximum display width (which is 255)</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850010760"/>
                  </a:ext>
                </a:extLst>
              </a:tr>
              <a:tr h="477620">
                <a:tc>
                  <a:txBody>
                    <a:bodyPr/>
                    <a:lstStyle/>
                    <a:p>
                      <a:pPr algn="l" fontAlgn="t"/>
                      <a:r>
                        <a:rPr lang="en-IN" sz="900">
                          <a:effectLst/>
                        </a:rPr>
                        <a:t>FLOAT(</a:t>
                      </a:r>
                      <a:r>
                        <a:rPr lang="en-IN" sz="900" i="1">
                          <a:effectLst/>
                        </a:rPr>
                        <a:t>size</a:t>
                      </a:r>
                      <a:r>
                        <a:rPr lang="en-IN" sz="900">
                          <a:effectLst/>
                        </a:rPr>
                        <a:t>, </a:t>
                      </a:r>
                      <a:r>
                        <a:rPr lang="en-IN" sz="900" i="1">
                          <a:effectLst/>
                        </a:rPr>
                        <a:t>d</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a:effectLst/>
                        </a:rPr>
                        <a:t>A floating point number. The total number of digits is specified in </a:t>
                      </a:r>
                      <a:r>
                        <a:rPr lang="en-US" sz="900" i="1">
                          <a:effectLst/>
                        </a:rPr>
                        <a:t>size</a:t>
                      </a:r>
                      <a:r>
                        <a:rPr lang="en-US" sz="900">
                          <a:effectLst/>
                        </a:rPr>
                        <a:t>. The number of digits after the decimal point is specified in the </a:t>
                      </a:r>
                      <a:r>
                        <a:rPr lang="en-US" sz="900" i="1">
                          <a:effectLst/>
                        </a:rPr>
                        <a:t>d</a:t>
                      </a:r>
                      <a:r>
                        <a:rPr lang="en-US" sz="900">
                          <a:effectLst/>
                        </a:rPr>
                        <a:t> parameter. This syntax is deprecated in MySQL 8.0.17, and it will be removed in future MySQL versions</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4899082"/>
                  </a:ext>
                </a:extLst>
              </a:tr>
              <a:tr h="370156">
                <a:tc>
                  <a:txBody>
                    <a:bodyPr/>
                    <a:lstStyle/>
                    <a:p>
                      <a:pPr algn="l" fontAlgn="t"/>
                      <a:r>
                        <a:rPr lang="en-IN" sz="900">
                          <a:effectLst/>
                        </a:rPr>
                        <a:t>FLOAT(</a:t>
                      </a:r>
                      <a:r>
                        <a:rPr lang="en-IN" sz="900" i="1">
                          <a:effectLst/>
                        </a:rPr>
                        <a:t>p</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900">
                          <a:effectLst/>
                        </a:rPr>
                        <a:t>A floating point number. MySQL uses the </a:t>
                      </a:r>
                      <a:r>
                        <a:rPr lang="en-US" sz="900" i="1">
                          <a:effectLst/>
                        </a:rPr>
                        <a:t>p</a:t>
                      </a:r>
                      <a:r>
                        <a:rPr lang="en-US" sz="900">
                          <a:effectLst/>
                        </a:rPr>
                        <a:t> value to determine whether to use FLOAT or DOUBLE for the resulting data type. If </a:t>
                      </a:r>
                      <a:r>
                        <a:rPr lang="en-US" sz="900" i="1">
                          <a:effectLst/>
                        </a:rPr>
                        <a:t>p</a:t>
                      </a:r>
                      <a:r>
                        <a:rPr lang="en-US" sz="900">
                          <a:effectLst/>
                        </a:rPr>
                        <a:t> is from 0 to 24, the data type becomes FLOAT(). If </a:t>
                      </a:r>
                      <a:r>
                        <a:rPr lang="en-US" sz="900" i="1">
                          <a:effectLst/>
                        </a:rPr>
                        <a:t>p</a:t>
                      </a:r>
                      <a:r>
                        <a:rPr lang="en-US" sz="900">
                          <a:effectLst/>
                        </a:rPr>
                        <a:t> is from 25 to 53, the data type becomes DOUBLE()</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771434945"/>
                  </a:ext>
                </a:extLst>
              </a:tr>
              <a:tr h="370156">
                <a:tc>
                  <a:txBody>
                    <a:bodyPr/>
                    <a:lstStyle/>
                    <a:p>
                      <a:pPr algn="l" fontAlgn="t"/>
                      <a:r>
                        <a:rPr lang="en-IN" sz="900">
                          <a:effectLst/>
                        </a:rPr>
                        <a:t>DOUBLE(</a:t>
                      </a:r>
                      <a:r>
                        <a:rPr lang="en-IN" sz="900" i="1">
                          <a:effectLst/>
                        </a:rPr>
                        <a:t>size</a:t>
                      </a:r>
                      <a:r>
                        <a:rPr lang="en-IN" sz="900">
                          <a:effectLst/>
                        </a:rPr>
                        <a:t>, </a:t>
                      </a:r>
                      <a:r>
                        <a:rPr lang="en-IN" sz="900" i="1">
                          <a:effectLst/>
                        </a:rPr>
                        <a:t>d</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a:effectLst/>
                        </a:rPr>
                        <a:t>A normal-size floating point number. The total number of digits is specified in </a:t>
                      </a:r>
                      <a:r>
                        <a:rPr lang="en-US" sz="900" i="1">
                          <a:effectLst/>
                        </a:rPr>
                        <a:t>size</a:t>
                      </a:r>
                      <a:r>
                        <a:rPr lang="en-US" sz="900">
                          <a:effectLst/>
                        </a:rPr>
                        <a:t>. The number of digits after the decimal point is specified in the </a:t>
                      </a:r>
                      <a:r>
                        <a:rPr lang="en-US" sz="900" i="1">
                          <a:effectLst/>
                        </a:rPr>
                        <a:t>d</a:t>
                      </a:r>
                      <a:r>
                        <a:rPr lang="en-US" sz="900">
                          <a:effectLst/>
                        </a:rPr>
                        <a:t> parameter</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11308718"/>
                  </a:ext>
                </a:extLst>
              </a:tr>
              <a:tr h="309458">
                <a:tc>
                  <a:txBody>
                    <a:bodyPr/>
                    <a:lstStyle/>
                    <a:p>
                      <a:pPr algn="l" fontAlgn="t"/>
                      <a:r>
                        <a:rPr lang="en-IN" sz="900">
                          <a:effectLst/>
                        </a:rPr>
                        <a:t>DOUBLE PRECISION(</a:t>
                      </a:r>
                      <a:r>
                        <a:rPr lang="en-IN" sz="900" i="1">
                          <a:effectLst/>
                        </a:rPr>
                        <a:t>size</a:t>
                      </a:r>
                      <a:r>
                        <a:rPr lang="en-IN" sz="900">
                          <a:effectLst/>
                        </a:rPr>
                        <a:t>, </a:t>
                      </a:r>
                      <a:r>
                        <a:rPr lang="en-IN" sz="900" i="1">
                          <a:effectLst/>
                        </a:rPr>
                        <a:t>d</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IN" sz="900">
                          <a:effectLst/>
                        </a:rPr>
                        <a:t> </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52564669"/>
                  </a:ext>
                </a:extLst>
              </a:tr>
              <a:tr h="477620">
                <a:tc>
                  <a:txBody>
                    <a:bodyPr/>
                    <a:lstStyle/>
                    <a:p>
                      <a:pPr algn="l" fontAlgn="t"/>
                      <a:r>
                        <a:rPr lang="en-IN" sz="900">
                          <a:effectLst/>
                        </a:rPr>
                        <a:t>DECIMAL(</a:t>
                      </a:r>
                      <a:r>
                        <a:rPr lang="en-IN" sz="900" i="1">
                          <a:effectLst/>
                        </a:rPr>
                        <a:t>size</a:t>
                      </a:r>
                      <a:r>
                        <a:rPr lang="en-IN" sz="900">
                          <a:effectLst/>
                        </a:rPr>
                        <a:t>, </a:t>
                      </a:r>
                      <a:r>
                        <a:rPr lang="en-IN" sz="900" i="1">
                          <a:effectLst/>
                        </a:rPr>
                        <a:t>d</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a:effectLst/>
                        </a:rPr>
                        <a:t>An exact fixed-point number. The total number of digits is specified in </a:t>
                      </a:r>
                      <a:r>
                        <a:rPr lang="en-US" sz="900" i="1">
                          <a:effectLst/>
                        </a:rPr>
                        <a:t>size</a:t>
                      </a:r>
                      <a:r>
                        <a:rPr lang="en-US" sz="900">
                          <a:effectLst/>
                        </a:rPr>
                        <a:t>. The number of digits after the decimal point is specified in the </a:t>
                      </a:r>
                      <a:r>
                        <a:rPr lang="en-US" sz="900" i="1">
                          <a:effectLst/>
                        </a:rPr>
                        <a:t>d</a:t>
                      </a:r>
                      <a:r>
                        <a:rPr lang="en-US" sz="900">
                          <a:effectLst/>
                        </a:rPr>
                        <a:t> parameter. The maximum number for </a:t>
                      </a:r>
                      <a:r>
                        <a:rPr lang="en-US" sz="900" i="1">
                          <a:effectLst/>
                        </a:rPr>
                        <a:t>size</a:t>
                      </a:r>
                      <a:r>
                        <a:rPr lang="en-US" sz="900">
                          <a:effectLst/>
                        </a:rPr>
                        <a:t> is 65. The maximum number for </a:t>
                      </a:r>
                      <a:r>
                        <a:rPr lang="en-US" sz="900" i="1">
                          <a:effectLst/>
                        </a:rPr>
                        <a:t>d</a:t>
                      </a:r>
                      <a:r>
                        <a:rPr lang="en-US" sz="900">
                          <a:effectLst/>
                        </a:rPr>
                        <a:t> is 30. The default value for </a:t>
                      </a:r>
                      <a:r>
                        <a:rPr lang="en-US" sz="900" i="1">
                          <a:effectLst/>
                        </a:rPr>
                        <a:t>size</a:t>
                      </a:r>
                      <a:r>
                        <a:rPr lang="en-US" sz="900">
                          <a:effectLst/>
                        </a:rPr>
                        <a:t> is 10. The default value for </a:t>
                      </a:r>
                      <a:r>
                        <a:rPr lang="en-US" sz="900" i="1">
                          <a:effectLst/>
                        </a:rPr>
                        <a:t>d</a:t>
                      </a:r>
                      <a:r>
                        <a:rPr lang="en-US" sz="900">
                          <a:effectLst/>
                        </a:rPr>
                        <a:t> is 0.</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2886885"/>
                  </a:ext>
                </a:extLst>
              </a:tr>
              <a:tr h="178477">
                <a:tc>
                  <a:txBody>
                    <a:bodyPr/>
                    <a:lstStyle/>
                    <a:p>
                      <a:pPr algn="l" fontAlgn="t"/>
                      <a:r>
                        <a:rPr lang="en-IN" sz="900">
                          <a:effectLst/>
                        </a:rPr>
                        <a:t>DEC(</a:t>
                      </a:r>
                      <a:r>
                        <a:rPr lang="en-IN" sz="900" i="1">
                          <a:effectLst/>
                        </a:rPr>
                        <a:t>size</a:t>
                      </a:r>
                      <a:r>
                        <a:rPr lang="en-IN" sz="900">
                          <a:effectLst/>
                        </a:rPr>
                        <a:t>, </a:t>
                      </a:r>
                      <a:r>
                        <a:rPr lang="en-IN" sz="900" i="1">
                          <a:effectLst/>
                        </a:rPr>
                        <a:t>d</a:t>
                      </a:r>
                      <a:r>
                        <a:rPr lang="en-IN" sz="900">
                          <a:effectLst/>
                        </a:rPr>
                        <a:t>)</a:t>
                      </a:r>
                    </a:p>
                  </a:txBody>
                  <a:tcPr marL="49736"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900" dirty="0">
                          <a:effectLst/>
                        </a:rPr>
                        <a:t>Equal to DECIMAL(</a:t>
                      </a:r>
                      <a:r>
                        <a:rPr lang="en-US" sz="900" dirty="0" err="1">
                          <a:effectLst/>
                        </a:rPr>
                        <a:t>size,d</a:t>
                      </a:r>
                      <a:r>
                        <a:rPr lang="en-US" sz="900" dirty="0">
                          <a:effectLst/>
                        </a:rPr>
                        <a:t>)</a:t>
                      </a:r>
                    </a:p>
                  </a:txBody>
                  <a:tcPr marL="24868" marR="24868" marT="24868" marB="24868">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539629247"/>
                  </a:ext>
                </a:extLst>
              </a:tr>
            </a:tbl>
          </a:graphicData>
        </a:graphic>
      </p:graphicFrame>
    </p:spTree>
    <p:extLst>
      <p:ext uri="{BB962C8B-B14F-4D97-AF65-F5344CB8AC3E}">
        <p14:creationId xmlns:p14="http://schemas.microsoft.com/office/powerpoint/2010/main" val="30322274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B1083C-9A02-72E2-65E3-215D575A6BB8}"/>
              </a:ext>
            </a:extLst>
          </p:cNvPr>
          <p:cNvSpPr>
            <a:spLocks noGrp="1"/>
          </p:cNvSpPr>
          <p:nvPr>
            <p:ph type="title"/>
          </p:nvPr>
        </p:nvSpPr>
        <p:spPr/>
        <p:txBody>
          <a:bodyPr/>
          <a:lstStyle/>
          <a:p>
            <a:r>
              <a:rPr lang="en-US" dirty="0"/>
              <a:t>Basic data types in SQL - Int, Float, Char</a:t>
            </a:r>
            <a:endParaRPr lang="en-IN" dirty="0"/>
          </a:p>
        </p:txBody>
      </p:sp>
      <p:sp>
        <p:nvSpPr>
          <p:cNvPr id="9" name="TextBox 8">
            <a:extLst>
              <a:ext uri="{FF2B5EF4-FFF2-40B4-BE49-F238E27FC236}">
                <a16:creationId xmlns:a16="http://schemas.microsoft.com/office/drawing/2014/main" id="{303FC1DC-CA9E-85CC-5440-1C3BCB5D447C}"/>
              </a:ext>
            </a:extLst>
          </p:cNvPr>
          <p:cNvSpPr txBox="1"/>
          <p:nvPr/>
        </p:nvSpPr>
        <p:spPr>
          <a:xfrm>
            <a:off x="381000" y="1295400"/>
            <a:ext cx="2971800" cy="369332"/>
          </a:xfrm>
          <a:prstGeom prst="rect">
            <a:avLst/>
          </a:prstGeom>
          <a:noFill/>
        </p:spPr>
        <p:txBody>
          <a:bodyPr wrap="square" rtlCol="0">
            <a:spAutoFit/>
          </a:bodyPr>
          <a:lstStyle/>
          <a:p>
            <a:r>
              <a:rPr lang="en-IN" b="0" i="0" dirty="0">
                <a:solidFill>
                  <a:srgbClr val="000000"/>
                </a:solidFill>
                <a:effectLst/>
                <a:latin typeface="Segoe UI" panose="020B0502040204020203" pitchFamily="34" charset="0"/>
              </a:rPr>
              <a:t>Date and Time </a:t>
            </a:r>
            <a:r>
              <a:rPr lang="en-IN" b="1" dirty="0"/>
              <a:t> Data Type</a:t>
            </a:r>
          </a:p>
        </p:txBody>
      </p:sp>
      <p:graphicFrame>
        <p:nvGraphicFramePr>
          <p:cNvPr id="4" name="Table 3">
            <a:extLst>
              <a:ext uri="{FF2B5EF4-FFF2-40B4-BE49-F238E27FC236}">
                <a16:creationId xmlns:a16="http://schemas.microsoft.com/office/drawing/2014/main" id="{A09E6FEA-E21E-7C47-D38E-E6AB2FCA6197}"/>
              </a:ext>
            </a:extLst>
          </p:cNvPr>
          <p:cNvGraphicFramePr>
            <a:graphicFrameLocks noGrp="1"/>
          </p:cNvGraphicFramePr>
          <p:nvPr>
            <p:extLst>
              <p:ext uri="{D42A27DB-BD31-4B8C-83A1-F6EECF244321}">
                <p14:modId xmlns:p14="http://schemas.microsoft.com/office/powerpoint/2010/main" val="3210906577"/>
              </p:ext>
            </p:extLst>
          </p:nvPr>
        </p:nvGraphicFramePr>
        <p:xfrm>
          <a:off x="438284" y="1894658"/>
          <a:ext cx="8400916" cy="4277541"/>
        </p:xfrm>
        <a:graphic>
          <a:graphicData uri="http://schemas.openxmlformats.org/drawingml/2006/table">
            <a:tbl>
              <a:tblPr/>
              <a:tblGrid>
                <a:gridCol w="1771516">
                  <a:extLst>
                    <a:ext uri="{9D8B030D-6E8A-4147-A177-3AD203B41FA5}">
                      <a16:colId xmlns:a16="http://schemas.microsoft.com/office/drawing/2014/main" val="3304661349"/>
                    </a:ext>
                  </a:extLst>
                </a:gridCol>
                <a:gridCol w="6629400">
                  <a:extLst>
                    <a:ext uri="{9D8B030D-6E8A-4147-A177-3AD203B41FA5}">
                      <a16:colId xmlns:a16="http://schemas.microsoft.com/office/drawing/2014/main" val="1061812663"/>
                    </a:ext>
                  </a:extLst>
                </a:gridCol>
              </a:tblGrid>
              <a:tr h="298968">
                <a:tc>
                  <a:txBody>
                    <a:bodyPr/>
                    <a:lstStyle/>
                    <a:p>
                      <a:pPr algn="l" fontAlgn="t"/>
                      <a:r>
                        <a:rPr lang="en-IN" sz="1200" dirty="0">
                          <a:effectLst/>
                        </a:rPr>
                        <a:t>Data type</a:t>
                      </a:r>
                    </a:p>
                  </a:txBody>
                  <a:tcPr marL="8432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Description</a:t>
                      </a:r>
                    </a:p>
                  </a:txBody>
                  <a:tcPr marL="4216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074061490"/>
                  </a:ext>
                </a:extLst>
              </a:tr>
              <a:tr h="505946">
                <a:tc>
                  <a:txBody>
                    <a:bodyPr/>
                    <a:lstStyle/>
                    <a:p>
                      <a:pPr algn="l" fontAlgn="t"/>
                      <a:r>
                        <a:rPr lang="en-IN" sz="1200">
                          <a:effectLst/>
                        </a:rPr>
                        <a:t>DATE</a:t>
                      </a:r>
                    </a:p>
                  </a:txBody>
                  <a:tcPr marL="8432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a:effectLst/>
                        </a:rPr>
                        <a:t>A date. Format: YYYY-MM-DD. The supported range is from '1000-01-01' to '9999-12-31'</a:t>
                      </a:r>
                    </a:p>
                  </a:txBody>
                  <a:tcPr marL="4216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736632808"/>
                  </a:ext>
                </a:extLst>
              </a:tr>
              <a:tr h="919901">
                <a:tc>
                  <a:txBody>
                    <a:bodyPr/>
                    <a:lstStyle/>
                    <a:p>
                      <a:pPr algn="l" fontAlgn="t"/>
                      <a:r>
                        <a:rPr lang="en-IN" sz="1200">
                          <a:effectLst/>
                        </a:rPr>
                        <a:t>DATETIME(</a:t>
                      </a:r>
                      <a:r>
                        <a:rPr lang="en-IN" sz="1200" i="1">
                          <a:effectLst/>
                        </a:rPr>
                        <a:t>fsp</a:t>
                      </a:r>
                      <a:r>
                        <a:rPr lang="en-IN" sz="1200">
                          <a:effectLst/>
                        </a:rPr>
                        <a:t>)</a:t>
                      </a:r>
                    </a:p>
                  </a:txBody>
                  <a:tcPr marL="8432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A date and time combination. Format: YYYY-MM-DD hh:mm:ss. The supported range is from '1000-01-01 00:00:00' to '9999-12-31 23:59:59'. Adding DEFAULT and ON UPDATE in the column definition to get automatic initialization and updating to the current date and time</a:t>
                      </a:r>
                    </a:p>
                  </a:txBody>
                  <a:tcPr marL="4216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14043547"/>
                  </a:ext>
                </a:extLst>
              </a:tr>
              <a:tr h="1333857">
                <a:tc>
                  <a:txBody>
                    <a:bodyPr/>
                    <a:lstStyle/>
                    <a:p>
                      <a:pPr algn="l" fontAlgn="t"/>
                      <a:r>
                        <a:rPr lang="en-IN" sz="1200">
                          <a:effectLst/>
                        </a:rPr>
                        <a:t>TIMESTAMP(</a:t>
                      </a:r>
                      <a:r>
                        <a:rPr lang="en-IN" sz="1200" i="1">
                          <a:effectLst/>
                        </a:rPr>
                        <a:t>fsp</a:t>
                      </a:r>
                      <a:r>
                        <a:rPr lang="en-IN" sz="1200">
                          <a:effectLst/>
                        </a:rPr>
                        <a:t>)</a:t>
                      </a:r>
                    </a:p>
                  </a:txBody>
                  <a:tcPr marL="8432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200" dirty="0">
                          <a:effectLst/>
                        </a:rPr>
                        <a:t>A timestamp. TIMESTAMP values are stored as the number of seconds since the Unix epoch ('1970-01-01 00:00:00' UTC). Format: YYYY-MM-DD </a:t>
                      </a:r>
                      <a:r>
                        <a:rPr lang="en-US" sz="1200" dirty="0" err="1">
                          <a:effectLst/>
                        </a:rPr>
                        <a:t>hh:mm:ss</a:t>
                      </a:r>
                      <a:r>
                        <a:rPr lang="en-US" sz="1200" dirty="0">
                          <a:effectLst/>
                        </a:rPr>
                        <a:t>. The supported range is from '1970-01-01 00:00:01' UTC to '2038-01-09 03:14:07' UTC. Automatic initialization and updating to the current date and time can be specified using DEFAULT CURRENT_TIMESTAMP and ON UPDATE CURRENT_TIMESTAMP in the column definition</a:t>
                      </a:r>
                    </a:p>
                  </a:txBody>
                  <a:tcPr marL="4216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58491056"/>
                  </a:ext>
                </a:extLst>
              </a:tr>
              <a:tr h="505946">
                <a:tc>
                  <a:txBody>
                    <a:bodyPr/>
                    <a:lstStyle/>
                    <a:p>
                      <a:pPr algn="l" fontAlgn="t"/>
                      <a:r>
                        <a:rPr lang="en-IN" sz="1200">
                          <a:effectLst/>
                        </a:rPr>
                        <a:t>TIME(</a:t>
                      </a:r>
                      <a:r>
                        <a:rPr lang="en-IN" sz="1200" i="1">
                          <a:effectLst/>
                        </a:rPr>
                        <a:t>fsp</a:t>
                      </a:r>
                      <a:r>
                        <a:rPr lang="en-IN" sz="1200">
                          <a:effectLst/>
                        </a:rPr>
                        <a:t>)</a:t>
                      </a:r>
                    </a:p>
                  </a:txBody>
                  <a:tcPr marL="8432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A time. Format: hh:mm:ss. The supported range is from '-838:59:59' to '838:59:59'</a:t>
                      </a:r>
                    </a:p>
                  </a:txBody>
                  <a:tcPr marL="4216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82420768"/>
                  </a:ext>
                </a:extLst>
              </a:tr>
              <a:tr h="712923">
                <a:tc>
                  <a:txBody>
                    <a:bodyPr/>
                    <a:lstStyle/>
                    <a:p>
                      <a:pPr algn="l" fontAlgn="t"/>
                      <a:r>
                        <a:rPr lang="en-IN" sz="1200">
                          <a:effectLst/>
                        </a:rPr>
                        <a:t>YEAR</a:t>
                      </a:r>
                    </a:p>
                  </a:txBody>
                  <a:tcPr marL="8432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200" dirty="0">
                          <a:effectLst/>
                        </a:rPr>
                        <a:t>A year in four-digit format. Values allowed in four-digit format: 1901 to 2155, and 0000.</a:t>
                      </a:r>
                      <a:br>
                        <a:rPr lang="en-US" sz="1200" dirty="0">
                          <a:effectLst/>
                        </a:rPr>
                      </a:br>
                      <a:r>
                        <a:rPr lang="en-US" sz="1200" dirty="0">
                          <a:effectLst/>
                        </a:rPr>
                        <a:t>MySQL 8.0 does not support year in two-digit format.</a:t>
                      </a:r>
                    </a:p>
                  </a:txBody>
                  <a:tcPr marL="42161" marR="42161" marT="42161" marB="421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3552697979"/>
                  </a:ext>
                </a:extLst>
              </a:tr>
            </a:tbl>
          </a:graphicData>
        </a:graphic>
      </p:graphicFrame>
    </p:spTree>
    <p:extLst>
      <p:ext uri="{BB962C8B-B14F-4D97-AF65-F5344CB8AC3E}">
        <p14:creationId xmlns:p14="http://schemas.microsoft.com/office/powerpoint/2010/main" val="29155059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FD64DD-8453-0492-8873-C003BAF48381}"/>
              </a:ext>
            </a:extLst>
          </p:cNvPr>
          <p:cNvPicPr>
            <a:picLocks noGrp="1" noChangeAspect="1"/>
          </p:cNvPicPr>
          <p:nvPr>
            <p:ph sz="quarter" idx="12"/>
          </p:nvPr>
        </p:nvPicPr>
        <p:blipFill>
          <a:blip r:embed="rId2"/>
          <a:stretch>
            <a:fillRect/>
          </a:stretch>
        </p:blipFill>
        <p:spPr>
          <a:xfrm>
            <a:off x="381000" y="2133600"/>
            <a:ext cx="8202151" cy="3346003"/>
          </a:xfrm>
        </p:spPr>
      </p:pic>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IN" dirty="0"/>
              <a:t>Database</a:t>
            </a:r>
          </a:p>
        </p:txBody>
      </p:sp>
      <p:sp>
        <p:nvSpPr>
          <p:cNvPr id="6" name="TextBox 5">
            <a:extLst>
              <a:ext uri="{FF2B5EF4-FFF2-40B4-BE49-F238E27FC236}">
                <a16:creationId xmlns:a16="http://schemas.microsoft.com/office/drawing/2014/main" id="{C6F49A7E-7830-913A-CF15-D93F0DC2216D}"/>
              </a:ext>
            </a:extLst>
          </p:cNvPr>
          <p:cNvSpPr txBox="1"/>
          <p:nvPr/>
        </p:nvSpPr>
        <p:spPr>
          <a:xfrm>
            <a:off x="609599" y="5651241"/>
            <a:ext cx="7973552" cy="646331"/>
          </a:xfrm>
          <a:prstGeom prst="rect">
            <a:avLst/>
          </a:prstGeom>
          <a:noFill/>
        </p:spPr>
        <p:txBody>
          <a:bodyPr wrap="square" rtlCol="0">
            <a:spAutoFit/>
          </a:bodyPr>
          <a:lstStyle/>
          <a:p>
            <a:r>
              <a:rPr lang="en-US"/>
              <a:t> A character set is a set of characters while a collation is the rules for comparing and sorting a particular character set.</a:t>
            </a:r>
            <a:endParaRPr lang="en-IN" dirty="0"/>
          </a:p>
        </p:txBody>
      </p:sp>
    </p:spTree>
    <p:extLst>
      <p:ext uri="{BB962C8B-B14F-4D97-AF65-F5344CB8AC3E}">
        <p14:creationId xmlns:p14="http://schemas.microsoft.com/office/powerpoint/2010/main" val="6173712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IN" dirty="0"/>
              <a:t>Database</a:t>
            </a:r>
          </a:p>
        </p:txBody>
      </p:sp>
      <p:sp>
        <p:nvSpPr>
          <p:cNvPr id="4" name="Content Placeholder 3">
            <a:extLst>
              <a:ext uri="{FF2B5EF4-FFF2-40B4-BE49-F238E27FC236}">
                <a16:creationId xmlns:a16="http://schemas.microsoft.com/office/drawing/2014/main" id="{7C9E25D1-E211-810B-46E0-7925176F6886}"/>
              </a:ext>
            </a:extLst>
          </p:cNvPr>
          <p:cNvSpPr>
            <a:spLocks noGrp="1"/>
          </p:cNvSpPr>
          <p:nvPr>
            <p:ph sz="quarter" idx="12"/>
          </p:nvPr>
        </p:nvSpPr>
        <p:spPr/>
        <p:txBody>
          <a:bodyPr>
            <a:normAutofit/>
          </a:bodyPr>
          <a:lstStyle/>
          <a:p>
            <a:r>
              <a:rPr lang="en-IN" dirty="0"/>
              <a:t>CREATE DATABASE </a:t>
            </a:r>
            <a:r>
              <a:rPr lang="en-IN" dirty="0" err="1"/>
              <a:t>mydatabase</a:t>
            </a:r>
            <a:r>
              <a:rPr lang="en-IN" dirty="0"/>
              <a:t>;</a:t>
            </a:r>
          </a:p>
          <a:p>
            <a:r>
              <a:rPr lang="en-US" dirty="0"/>
              <a:t>CREATE DATABASE IF NOT EXISTS </a:t>
            </a:r>
            <a:r>
              <a:rPr lang="en-US" dirty="0" err="1"/>
              <a:t>mydatabase</a:t>
            </a:r>
            <a:r>
              <a:rPr lang="en-US" dirty="0"/>
              <a:t>;</a:t>
            </a:r>
          </a:p>
          <a:p>
            <a:r>
              <a:rPr lang="en-IN" dirty="0"/>
              <a:t>CREATE DATABASE </a:t>
            </a:r>
            <a:r>
              <a:rPr lang="en-IN" dirty="0" err="1"/>
              <a:t>mydatabase</a:t>
            </a:r>
            <a:r>
              <a:rPr lang="en-IN" dirty="0"/>
              <a:t> CHARACTER SET utf8mb4 COLLATE utf8mb4_unicode_ci;</a:t>
            </a:r>
          </a:p>
          <a:p>
            <a:r>
              <a:rPr lang="en-US" dirty="0"/>
              <a:t>CREATE DATABASE </a:t>
            </a:r>
            <a:r>
              <a:rPr lang="en-US" dirty="0" err="1"/>
              <a:t>db_name</a:t>
            </a:r>
            <a:r>
              <a:rPr lang="en-US" dirty="0"/>
              <a:t> CHARACTER SET latin1 COLLATE latin1_swedish_ci;</a:t>
            </a:r>
          </a:p>
          <a:p>
            <a:r>
              <a:rPr lang="en-US" dirty="0"/>
              <a:t>Determine default charset and collate</a:t>
            </a:r>
          </a:p>
          <a:p>
            <a:pPr lvl="1"/>
            <a:r>
              <a:rPr lang="en-US" b="1" dirty="0">
                <a:solidFill>
                  <a:srgbClr val="FF0000"/>
                </a:solidFill>
              </a:rPr>
              <a:t>USE </a:t>
            </a:r>
            <a:r>
              <a:rPr lang="en-US" b="1" dirty="0" err="1">
                <a:solidFill>
                  <a:srgbClr val="FF0000"/>
                </a:solidFill>
              </a:rPr>
              <a:t>db_name</a:t>
            </a:r>
            <a:r>
              <a:rPr lang="en-US" b="1" dirty="0">
                <a:solidFill>
                  <a:srgbClr val="FF0000"/>
                </a:solidFill>
              </a:rPr>
              <a:t>;</a:t>
            </a:r>
          </a:p>
          <a:p>
            <a:pPr lvl="1"/>
            <a:r>
              <a:rPr lang="en-US" b="1" dirty="0">
                <a:solidFill>
                  <a:srgbClr val="FF0000"/>
                </a:solidFill>
              </a:rPr>
              <a:t>SELECT @@character_set_database, @@collation_database;</a:t>
            </a:r>
          </a:p>
          <a:p>
            <a:endParaRPr lang="en-IN" dirty="0"/>
          </a:p>
        </p:txBody>
      </p:sp>
    </p:spTree>
    <p:extLst>
      <p:ext uri="{BB962C8B-B14F-4D97-AF65-F5344CB8AC3E}">
        <p14:creationId xmlns:p14="http://schemas.microsoft.com/office/powerpoint/2010/main" val="2588846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IN" dirty="0"/>
              <a:t>Database</a:t>
            </a:r>
          </a:p>
        </p:txBody>
      </p:sp>
      <p:sp>
        <p:nvSpPr>
          <p:cNvPr id="4" name="Content Placeholder 3">
            <a:extLst>
              <a:ext uri="{FF2B5EF4-FFF2-40B4-BE49-F238E27FC236}">
                <a16:creationId xmlns:a16="http://schemas.microsoft.com/office/drawing/2014/main" id="{7C9E25D1-E211-810B-46E0-7925176F6886}"/>
              </a:ext>
            </a:extLst>
          </p:cNvPr>
          <p:cNvSpPr>
            <a:spLocks noGrp="1"/>
          </p:cNvSpPr>
          <p:nvPr>
            <p:ph sz="quarter" idx="12"/>
          </p:nvPr>
        </p:nvSpPr>
        <p:spPr/>
        <p:txBody>
          <a:bodyPr>
            <a:normAutofit/>
          </a:bodyPr>
          <a:lstStyle/>
          <a:p>
            <a:r>
              <a:rPr lang="en-US" dirty="0">
                <a:solidFill>
                  <a:srgbClr val="FF0000"/>
                </a:solidFill>
              </a:rPr>
              <a:t>SELECT DEFAULT_CHARACTER_SET_NAME, DEFAULT_COLLATION_NAME</a:t>
            </a:r>
          </a:p>
          <a:p>
            <a:pPr marL="0" indent="0">
              <a:buNone/>
            </a:pPr>
            <a:r>
              <a:rPr lang="en-US" dirty="0">
                <a:solidFill>
                  <a:srgbClr val="FF0000"/>
                </a:solidFill>
              </a:rPr>
              <a:t>   FROM INFORMATION_SCHEMA.SCHEMATA      WHERE SCHEMA_NAME = '</a:t>
            </a:r>
            <a:r>
              <a:rPr lang="en-US" dirty="0" err="1">
                <a:solidFill>
                  <a:srgbClr val="FF0000"/>
                </a:solidFill>
              </a:rPr>
              <a:t>db_name</a:t>
            </a:r>
            <a:r>
              <a:rPr lang="en-US" dirty="0">
                <a:solidFill>
                  <a:srgbClr val="FF0000"/>
                </a:solidFill>
              </a:rPr>
              <a:t>';</a:t>
            </a:r>
            <a:endParaRPr lang="en-IN" dirty="0">
              <a:solidFill>
                <a:srgbClr val="FF0000"/>
              </a:solidFill>
            </a:endParaRPr>
          </a:p>
        </p:txBody>
      </p:sp>
    </p:spTree>
    <p:extLst>
      <p:ext uri="{BB962C8B-B14F-4D97-AF65-F5344CB8AC3E}">
        <p14:creationId xmlns:p14="http://schemas.microsoft.com/office/powerpoint/2010/main" val="32056392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7" name="Picture 6">
            <a:extLst>
              <a:ext uri="{FF2B5EF4-FFF2-40B4-BE49-F238E27FC236}">
                <a16:creationId xmlns:a16="http://schemas.microsoft.com/office/drawing/2014/main" id="{E152AFD2-BC31-773B-4E40-F5B5749C563B}"/>
              </a:ext>
            </a:extLst>
          </p:cNvPr>
          <p:cNvPicPr>
            <a:picLocks noChangeAspect="1"/>
          </p:cNvPicPr>
          <p:nvPr/>
        </p:nvPicPr>
        <p:blipFill>
          <a:blip r:embed="rId2"/>
          <a:stretch>
            <a:fillRect/>
          </a:stretch>
        </p:blipFill>
        <p:spPr>
          <a:xfrm>
            <a:off x="461035" y="1981200"/>
            <a:ext cx="8392011" cy="3505200"/>
          </a:xfrm>
          <a:prstGeom prst="rect">
            <a:avLst/>
          </a:prstGeom>
        </p:spPr>
      </p:pic>
    </p:spTree>
    <p:extLst>
      <p:ext uri="{BB962C8B-B14F-4D97-AF65-F5344CB8AC3E}">
        <p14:creationId xmlns:p14="http://schemas.microsoft.com/office/powerpoint/2010/main" val="2661420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FA8647-B44A-8179-6D4B-ABAD7E9A9D1B}"/>
              </a:ext>
            </a:extLst>
          </p:cNvPr>
          <p:cNvSpPr>
            <a:spLocks noGrp="1"/>
          </p:cNvSpPr>
          <p:nvPr>
            <p:ph type="title"/>
          </p:nvPr>
        </p:nvSpPr>
        <p:spPr/>
        <p:txBody>
          <a:bodyPr/>
          <a:lstStyle/>
          <a:p>
            <a:r>
              <a:rPr lang="en-IN" dirty="0"/>
              <a:t>Basic Components of Data Acquisition System</a:t>
            </a:r>
          </a:p>
        </p:txBody>
      </p:sp>
      <p:pic>
        <p:nvPicPr>
          <p:cNvPr id="3" name="Picture 2">
            <a:extLst>
              <a:ext uri="{FF2B5EF4-FFF2-40B4-BE49-F238E27FC236}">
                <a16:creationId xmlns:a16="http://schemas.microsoft.com/office/drawing/2014/main" id="{82847125-5271-8C4C-4D6C-CA243BD225F4}"/>
              </a:ext>
            </a:extLst>
          </p:cNvPr>
          <p:cNvPicPr>
            <a:picLocks noChangeAspect="1"/>
          </p:cNvPicPr>
          <p:nvPr/>
        </p:nvPicPr>
        <p:blipFill rotWithShape="1">
          <a:blip r:embed="rId2"/>
          <a:srcRect l="5405" r="10811" b="12316"/>
          <a:stretch/>
        </p:blipFill>
        <p:spPr>
          <a:xfrm>
            <a:off x="464935" y="1451127"/>
            <a:ext cx="8298065" cy="5082015"/>
          </a:xfrm>
          <a:prstGeom prst="rect">
            <a:avLst/>
          </a:prstGeom>
        </p:spPr>
      </p:pic>
    </p:spTree>
    <p:extLst>
      <p:ext uri="{BB962C8B-B14F-4D97-AF65-F5344CB8AC3E}">
        <p14:creationId xmlns:p14="http://schemas.microsoft.com/office/powerpoint/2010/main" val="2522288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4" name="Picture 3">
            <a:extLst>
              <a:ext uri="{FF2B5EF4-FFF2-40B4-BE49-F238E27FC236}">
                <a16:creationId xmlns:a16="http://schemas.microsoft.com/office/drawing/2014/main" id="{0DC2FBD9-7B5E-709D-9C2B-BE9C4E593178}"/>
              </a:ext>
            </a:extLst>
          </p:cNvPr>
          <p:cNvPicPr>
            <a:picLocks noChangeAspect="1"/>
          </p:cNvPicPr>
          <p:nvPr/>
        </p:nvPicPr>
        <p:blipFill>
          <a:blip r:embed="rId2"/>
          <a:stretch>
            <a:fillRect/>
          </a:stretch>
        </p:blipFill>
        <p:spPr>
          <a:xfrm>
            <a:off x="533399" y="1770105"/>
            <a:ext cx="8205261" cy="4550380"/>
          </a:xfrm>
          <a:prstGeom prst="rect">
            <a:avLst/>
          </a:prstGeom>
        </p:spPr>
      </p:pic>
    </p:spTree>
    <p:extLst>
      <p:ext uri="{BB962C8B-B14F-4D97-AF65-F5344CB8AC3E}">
        <p14:creationId xmlns:p14="http://schemas.microsoft.com/office/powerpoint/2010/main" val="7471474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5" name="Picture 4">
            <a:extLst>
              <a:ext uri="{FF2B5EF4-FFF2-40B4-BE49-F238E27FC236}">
                <a16:creationId xmlns:a16="http://schemas.microsoft.com/office/drawing/2014/main" id="{AAB6F035-D358-89EE-EA8F-BE18D22C966B}"/>
              </a:ext>
            </a:extLst>
          </p:cNvPr>
          <p:cNvPicPr>
            <a:picLocks noChangeAspect="1"/>
          </p:cNvPicPr>
          <p:nvPr/>
        </p:nvPicPr>
        <p:blipFill>
          <a:blip r:embed="rId2"/>
          <a:stretch>
            <a:fillRect/>
          </a:stretch>
        </p:blipFill>
        <p:spPr>
          <a:xfrm>
            <a:off x="461035" y="1905000"/>
            <a:ext cx="8105122" cy="3886200"/>
          </a:xfrm>
          <a:prstGeom prst="rect">
            <a:avLst/>
          </a:prstGeom>
        </p:spPr>
      </p:pic>
    </p:spTree>
    <p:extLst>
      <p:ext uri="{BB962C8B-B14F-4D97-AF65-F5344CB8AC3E}">
        <p14:creationId xmlns:p14="http://schemas.microsoft.com/office/powerpoint/2010/main" val="40278066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7" name="Picture 6">
            <a:extLst>
              <a:ext uri="{FF2B5EF4-FFF2-40B4-BE49-F238E27FC236}">
                <a16:creationId xmlns:a16="http://schemas.microsoft.com/office/drawing/2014/main" id="{0B2F18CD-CB2C-B583-94CA-33C7AD9AFDC4}"/>
              </a:ext>
            </a:extLst>
          </p:cNvPr>
          <p:cNvPicPr>
            <a:picLocks noChangeAspect="1"/>
          </p:cNvPicPr>
          <p:nvPr/>
        </p:nvPicPr>
        <p:blipFill>
          <a:blip r:embed="rId2"/>
          <a:stretch>
            <a:fillRect/>
          </a:stretch>
        </p:blipFill>
        <p:spPr>
          <a:xfrm>
            <a:off x="408473" y="1752600"/>
            <a:ext cx="8327053" cy="2332541"/>
          </a:xfrm>
          <a:prstGeom prst="rect">
            <a:avLst/>
          </a:prstGeom>
        </p:spPr>
      </p:pic>
      <p:pic>
        <p:nvPicPr>
          <p:cNvPr id="9" name="Picture 8">
            <a:extLst>
              <a:ext uri="{FF2B5EF4-FFF2-40B4-BE49-F238E27FC236}">
                <a16:creationId xmlns:a16="http://schemas.microsoft.com/office/drawing/2014/main" id="{C7ED0366-1EBB-35EE-A979-548A4EA3FCE4}"/>
              </a:ext>
            </a:extLst>
          </p:cNvPr>
          <p:cNvPicPr>
            <a:picLocks noChangeAspect="1"/>
          </p:cNvPicPr>
          <p:nvPr/>
        </p:nvPicPr>
        <p:blipFill>
          <a:blip r:embed="rId3"/>
          <a:stretch>
            <a:fillRect/>
          </a:stretch>
        </p:blipFill>
        <p:spPr>
          <a:xfrm>
            <a:off x="420914" y="4495800"/>
            <a:ext cx="8525935" cy="144780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D56737E1-29B6-A3DD-3793-D0B3C27BD078}"/>
                  </a:ext>
                </a:extLst>
              </p14:cNvPr>
              <p14:cNvContentPartPr/>
              <p14:nvPr/>
            </p14:nvContentPartPr>
            <p14:xfrm>
              <a:off x="6971202" y="4898270"/>
              <a:ext cx="74880" cy="411480"/>
            </p14:xfrm>
          </p:contentPart>
        </mc:Choice>
        <mc:Fallback xmlns="">
          <p:pic>
            <p:nvPicPr>
              <p:cNvPr id="11" name="Ink 10">
                <a:extLst>
                  <a:ext uri="{FF2B5EF4-FFF2-40B4-BE49-F238E27FC236}">
                    <a16:creationId xmlns:a16="http://schemas.microsoft.com/office/drawing/2014/main" id="{D56737E1-29B6-A3DD-3793-D0B3C27BD078}"/>
                  </a:ext>
                </a:extLst>
              </p:cNvPr>
              <p:cNvPicPr/>
              <p:nvPr/>
            </p:nvPicPr>
            <p:blipFill>
              <a:blip r:embed="rId5"/>
              <a:stretch>
                <a:fillRect/>
              </a:stretch>
            </p:blipFill>
            <p:spPr>
              <a:xfrm>
                <a:off x="6965082" y="4892150"/>
                <a:ext cx="8712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FDC24F1B-12E5-1B8E-D1D1-C9F4D0B67CC8}"/>
                  </a:ext>
                </a:extLst>
              </p14:cNvPr>
              <p14:cNvContentPartPr/>
              <p14:nvPr/>
            </p14:nvContentPartPr>
            <p14:xfrm>
              <a:off x="5605362" y="5598470"/>
              <a:ext cx="1467360" cy="874800"/>
            </p14:xfrm>
          </p:contentPart>
        </mc:Choice>
        <mc:Fallback xmlns="">
          <p:pic>
            <p:nvPicPr>
              <p:cNvPr id="12" name="Ink 11">
                <a:extLst>
                  <a:ext uri="{FF2B5EF4-FFF2-40B4-BE49-F238E27FC236}">
                    <a16:creationId xmlns:a16="http://schemas.microsoft.com/office/drawing/2014/main" id="{FDC24F1B-12E5-1B8E-D1D1-C9F4D0B67CC8}"/>
                  </a:ext>
                </a:extLst>
              </p:cNvPr>
              <p:cNvPicPr/>
              <p:nvPr/>
            </p:nvPicPr>
            <p:blipFill>
              <a:blip r:embed="rId7"/>
              <a:stretch>
                <a:fillRect/>
              </a:stretch>
            </p:blipFill>
            <p:spPr>
              <a:xfrm>
                <a:off x="5599242" y="5592350"/>
                <a:ext cx="1479600" cy="887040"/>
              </a:xfrm>
              <a:prstGeom prst="rect">
                <a:avLst/>
              </a:prstGeom>
            </p:spPr>
          </p:pic>
        </mc:Fallback>
      </mc:AlternateContent>
      <p:sp>
        <p:nvSpPr>
          <p:cNvPr id="13" name="TextBox 12">
            <a:extLst>
              <a:ext uri="{FF2B5EF4-FFF2-40B4-BE49-F238E27FC236}">
                <a16:creationId xmlns:a16="http://schemas.microsoft.com/office/drawing/2014/main" id="{16A10754-BEB1-4850-DC27-B806DA2BF7D8}"/>
              </a:ext>
            </a:extLst>
          </p:cNvPr>
          <p:cNvSpPr txBox="1"/>
          <p:nvPr/>
        </p:nvSpPr>
        <p:spPr>
          <a:xfrm>
            <a:off x="3352800" y="6368534"/>
            <a:ext cx="3339376" cy="369332"/>
          </a:xfrm>
          <a:prstGeom prst="rect">
            <a:avLst/>
          </a:prstGeom>
          <a:noFill/>
        </p:spPr>
        <p:txBody>
          <a:bodyPr wrap="none" rtlCol="0">
            <a:spAutoFit/>
          </a:bodyPr>
          <a:lstStyle/>
          <a:p>
            <a:r>
              <a:rPr lang="en-IN" dirty="0"/>
              <a:t>Remove space between words</a:t>
            </a:r>
          </a:p>
        </p:txBody>
      </p:sp>
    </p:spTree>
    <p:extLst>
      <p:ext uri="{BB962C8B-B14F-4D97-AF65-F5344CB8AC3E}">
        <p14:creationId xmlns:p14="http://schemas.microsoft.com/office/powerpoint/2010/main" val="1711458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4" name="Picture 3">
            <a:extLst>
              <a:ext uri="{FF2B5EF4-FFF2-40B4-BE49-F238E27FC236}">
                <a16:creationId xmlns:a16="http://schemas.microsoft.com/office/drawing/2014/main" id="{524FAC84-DDDD-9DE5-485D-1395BE6111D4}"/>
              </a:ext>
            </a:extLst>
          </p:cNvPr>
          <p:cNvPicPr>
            <a:picLocks noChangeAspect="1"/>
          </p:cNvPicPr>
          <p:nvPr/>
        </p:nvPicPr>
        <p:blipFill>
          <a:blip r:embed="rId2"/>
          <a:stretch>
            <a:fillRect/>
          </a:stretch>
        </p:blipFill>
        <p:spPr>
          <a:xfrm>
            <a:off x="838200" y="1676400"/>
            <a:ext cx="7467600" cy="4720590"/>
          </a:xfrm>
          <a:prstGeom prst="rect">
            <a:avLst/>
          </a:prstGeom>
        </p:spPr>
      </p:pic>
    </p:spTree>
    <p:extLst>
      <p:ext uri="{BB962C8B-B14F-4D97-AF65-F5344CB8AC3E}">
        <p14:creationId xmlns:p14="http://schemas.microsoft.com/office/powerpoint/2010/main" val="42930953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5" name="Picture 4">
            <a:extLst>
              <a:ext uri="{FF2B5EF4-FFF2-40B4-BE49-F238E27FC236}">
                <a16:creationId xmlns:a16="http://schemas.microsoft.com/office/drawing/2014/main" id="{0FA74F70-E18E-A866-DAD7-A406BEE29F38}"/>
              </a:ext>
            </a:extLst>
          </p:cNvPr>
          <p:cNvPicPr>
            <a:picLocks noChangeAspect="1"/>
          </p:cNvPicPr>
          <p:nvPr/>
        </p:nvPicPr>
        <p:blipFill>
          <a:blip r:embed="rId2"/>
          <a:stretch>
            <a:fillRect/>
          </a:stretch>
        </p:blipFill>
        <p:spPr>
          <a:xfrm>
            <a:off x="609600" y="1447800"/>
            <a:ext cx="7924800" cy="4951222"/>
          </a:xfrm>
          <a:prstGeom prst="rect">
            <a:avLst/>
          </a:prstGeom>
        </p:spPr>
      </p:pic>
    </p:spTree>
    <p:extLst>
      <p:ext uri="{BB962C8B-B14F-4D97-AF65-F5344CB8AC3E}">
        <p14:creationId xmlns:p14="http://schemas.microsoft.com/office/powerpoint/2010/main" val="3166399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4" name="Picture 3">
            <a:extLst>
              <a:ext uri="{FF2B5EF4-FFF2-40B4-BE49-F238E27FC236}">
                <a16:creationId xmlns:a16="http://schemas.microsoft.com/office/drawing/2014/main" id="{A332659C-CDDD-0D96-A24B-2B7D1D7CC544}"/>
              </a:ext>
            </a:extLst>
          </p:cNvPr>
          <p:cNvPicPr>
            <a:picLocks noChangeAspect="1"/>
          </p:cNvPicPr>
          <p:nvPr/>
        </p:nvPicPr>
        <p:blipFill>
          <a:blip r:embed="rId2"/>
          <a:stretch>
            <a:fillRect/>
          </a:stretch>
        </p:blipFill>
        <p:spPr>
          <a:xfrm>
            <a:off x="609600" y="1447800"/>
            <a:ext cx="7848600" cy="4925753"/>
          </a:xfrm>
          <a:prstGeom prst="rect">
            <a:avLst/>
          </a:prstGeom>
        </p:spPr>
      </p:pic>
    </p:spTree>
    <p:extLst>
      <p:ext uri="{BB962C8B-B14F-4D97-AF65-F5344CB8AC3E}">
        <p14:creationId xmlns:p14="http://schemas.microsoft.com/office/powerpoint/2010/main" val="13249207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5" name="Picture 4">
            <a:extLst>
              <a:ext uri="{FF2B5EF4-FFF2-40B4-BE49-F238E27FC236}">
                <a16:creationId xmlns:a16="http://schemas.microsoft.com/office/drawing/2014/main" id="{3008C969-B5E6-3773-50BA-5E65A4573562}"/>
              </a:ext>
            </a:extLst>
          </p:cNvPr>
          <p:cNvPicPr>
            <a:picLocks noChangeAspect="1"/>
          </p:cNvPicPr>
          <p:nvPr/>
        </p:nvPicPr>
        <p:blipFill>
          <a:blip r:embed="rId2"/>
          <a:stretch>
            <a:fillRect/>
          </a:stretch>
        </p:blipFill>
        <p:spPr>
          <a:xfrm>
            <a:off x="1447800" y="1421362"/>
            <a:ext cx="5029200" cy="5060567"/>
          </a:xfrm>
          <a:prstGeom prst="rect">
            <a:avLst/>
          </a:prstGeom>
        </p:spPr>
      </p:pic>
    </p:spTree>
    <p:extLst>
      <p:ext uri="{BB962C8B-B14F-4D97-AF65-F5344CB8AC3E}">
        <p14:creationId xmlns:p14="http://schemas.microsoft.com/office/powerpoint/2010/main" val="37057371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4" name="Picture 3">
            <a:extLst>
              <a:ext uri="{FF2B5EF4-FFF2-40B4-BE49-F238E27FC236}">
                <a16:creationId xmlns:a16="http://schemas.microsoft.com/office/drawing/2014/main" id="{CB747E58-D002-F5AE-C9E6-BC094B023AAD}"/>
              </a:ext>
            </a:extLst>
          </p:cNvPr>
          <p:cNvPicPr>
            <a:picLocks noChangeAspect="1"/>
          </p:cNvPicPr>
          <p:nvPr/>
        </p:nvPicPr>
        <p:blipFill>
          <a:blip r:embed="rId2"/>
          <a:stretch>
            <a:fillRect/>
          </a:stretch>
        </p:blipFill>
        <p:spPr>
          <a:xfrm>
            <a:off x="533400" y="1441580"/>
            <a:ext cx="7315200" cy="4933626"/>
          </a:xfrm>
          <a:prstGeom prst="rect">
            <a:avLst/>
          </a:prstGeom>
        </p:spPr>
      </p:pic>
    </p:spTree>
    <p:extLst>
      <p:ext uri="{BB962C8B-B14F-4D97-AF65-F5344CB8AC3E}">
        <p14:creationId xmlns:p14="http://schemas.microsoft.com/office/powerpoint/2010/main" val="32757148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5" name="Picture 4">
            <a:extLst>
              <a:ext uri="{FF2B5EF4-FFF2-40B4-BE49-F238E27FC236}">
                <a16:creationId xmlns:a16="http://schemas.microsoft.com/office/drawing/2014/main" id="{6C029086-BDCA-2D49-F398-02C9EBC1713A}"/>
              </a:ext>
            </a:extLst>
          </p:cNvPr>
          <p:cNvPicPr>
            <a:picLocks noChangeAspect="1"/>
          </p:cNvPicPr>
          <p:nvPr/>
        </p:nvPicPr>
        <p:blipFill>
          <a:blip r:embed="rId2"/>
          <a:stretch>
            <a:fillRect/>
          </a:stretch>
        </p:blipFill>
        <p:spPr>
          <a:xfrm>
            <a:off x="573151" y="2133600"/>
            <a:ext cx="7997698" cy="2819400"/>
          </a:xfrm>
          <a:prstGeom prst="rect">
            <a:avLst/>
          </a:prstGeom>
        </p:spPr>
      </p:pic>
    </p:spTree>
    <p:extLst>
      <p:ext uri="{BB962C8B-B14F-4D97-AF65-F5344CB8AC3E}">
        <p14:creationId xmlns:p14="http://schemas.microsoft.com/office/powerpoint/2010/main" val="9975125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4" name="Picture 3">
            <a:extLst>
              <a:ext uri="{FF2B5EF4-FFF2-40B4-BE49-F238E27FC236}">
                <a16:creationId xmlns:a16="http://schemas.microsoft.com/office/drawing/2014/main" id="{3C7CC174-FDFD-5CFA-4B0E-1E30705634AF}"/>
              </a:ext>
            </a:extLst>
          </p:cNvPr>
          <p:cNvPicPr>
            <a:picLocks noChangeAspect="1"/>
          </p:cNvPicPr>
          <p:nvPr/>
        </p:nvPicPr>
        <p:blipFill>
          <a:blip r:embed="rId2"/>
          <a:stretch>
            <a:fillRect/>
          </a:stretch>
        </p:blipFill>
        <p:spPr>
          <a:xfrm>
            <a:off x="1027921" y="2667000"/>
            <a:ext cx="6934200" cy="3519543"/>
          </a:xfrm>
          <a:prstGeom prst="rect">
            <a:avLst/>
          </a:prstGeom>
        </p:spPr>
      </p:pic>
      <p:sp>
        <p:nvSpPr>
          <p:cNvPr id="6" name="TextBox 5">
            <a:extLst>
              <a:ext uri="{FF2B5EF4-FFF2-40B4-BE49-F238E27FC236}">
                <a16:creationId xmlns:a16="http://schemas.microsoft.com/office/drawing/2014/main" id="{3B6B472F-B507-F7BE-BE81-97AD2D344CA2}"/>
              </a:ext>
            </a:extLst>
          </p:cNvPr>
          <p:cNvSpPr txBox="1"/>
          <p:nvPr/>
        </p:nvSpPr>
        <p:spPr>
          <a:xfrm>
            <a:off x="533400" y="1295400"/>
            <a:ext cx="8305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DECIMAL type is commonly used for storing currency amounts, percentages, and other data that requires high-precision calculations. </a:t>
            </a:r>
          </a:p>
          <a:p>
            <a:pPr marL="285750" indent="-285750">
              <a:buFont typeface="Arial" panose="020B0604020202020204" pitchFamily="34" charset="0"/>
              <a:buChar char="•"/>
            </a:pPr>
            <a:r>
              <a:rPr lang="en-US" dirty="0"/>
              <a:t>Due to issues with floating-point precision, it is not recommended to use the FLOAT or DOUBLE data types in these cases.</a:t>
            </a:r>
            <a:endParaRPr lang="en-IN" dirty="0"/>
          </a:p>
        </p:txBody>
      </p:sp>
    </p:spTree>
    <p:extLst>
      <p:ext uri="{BB962C8B-B14F-4D97-AF65-F5344CB8AC3E}">
        <p14:creationId xmlns:p14="http://schemas.microsoft.com/office/powerpoint/2010/main" val="808412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lstStyle/>
          <a:p>
            <a:r>
              <a:rPr lang="en-US" dirty="0"/>
              <a:t>Data ingestion is the transportation of data from assorted sources to a storage medium where it can be accessed, used, and analyzed by an organization. </a:t>
            </a:r>
          </a:p>
          <a:p>
            <a:r>
              <a:rPr lang="en-US" dirty="0"/>
              <a:t>The destination is typically a data warehouse, data mart, database, or a document store. </a:t>
            </a:r>
          </a:p>
          <a:p>
            <a:r>
              <a:rPr lang="en-US" dirty="0"/>
              <a:t>Sources may be almost anything — including SaaS data, in-house apps, databases, spreadsheets, or even information scraped from the internet.</a:t>
            </a:r>
            <a:endParaRPr lang="en-IN" dirty="0"/>
          </a:p>
        </p:txBody>
      </p:sp>
      <p:sp>
        <p:nvSpPr>
          <p:cNvPr id="4" name="Title 3"/>
          <p:cNvSpPr>
            <a:spLocks noGrp="1"/>
          </p:cNvSpPr>
          <p:nvPr>
            <p:ph type="title"/>
          </p:nvPr>
        </p:nvSpPr>
        <p:spPr/>
        <p:txBody>
          <a:bodyPr/>
          <a:lstStyle/>
          <a:p>
            <a:r>
              <a:rPr lang="en-IN" dirty="0"/>
              <a:t>Data Ingestion</a:t>
            </a:r>
          </a:p>
        </p:txBody>
      </p:sp>
    </p:spTree>
    <p:extLst>
      <p:ext uri="{BB962C8B-B14F-4D97-AF65-F5344CB8AC3E}">
        <p14:creationId xmlns:p14="http://schemas.microsoft.com/office/powerpoint/2010/main" val="34613994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5" name="Picture 4">
            <a:extLst>
              <a:ext uri="{FF2B5EF4-FFF2-40B4-BE49-F238E27FC236}">
                <a16:creationId xmlns:a16="http://schemas.microsoft.com/office/drawing/2014/main" id="{AB2EA3B4-4D9F-DE33-F57E-42034B0A6D02}"/>
              </a:ext>
            </a:extLst>
          </p:cNvPr>
          <p:cNvPicPr>
            <a:picLocks noChangeAspect="1"/>
          </p:cNvPicPr>
          <p:nvPr/>
        </p:nvPicPr>
        <p:blipFill>
          <a:blip r:embed="rId2"/>
          <a:stretch>
            <a:fillRect/>
          </a:stretch>
        </p:blipFill>
        <p:spPr>
          <a:xfrm>
            <a:off x="468811" y="1676400"/>
            <a:ext cx="7524414" cy="4383551"/>
          </a:xfrm>
          <a:prstGeom prst="rect">
            <a:avLst/>
          </a:prstGeom>
        </p:spPr>
      </p:pic>
    </p:spTree>
    <p:extLst>
      <p:ext uri="{BB962C8B-B14F-4D97-AF65-F5344CB8AC3E}">
        <p14:creationId xmlns:p14="http://schemas.microsoft.com/office/powerpoint/2010/main" val="39847823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4" name="Picture 3">
            <a:extLst>
              <a:ext uri="{FF2B5EF4-FFF2-40B4-BE49-F238E27FC236}">
                <a16:creationId xmlns:a16="http://schemas.microsoft.com/office/drawing/2014/main" id="{AABA155A-DE45-2905-0203-465387311534}"/>
              </a:ext>
            </a:extLst>
          </p:cNvPr>
          <p:cNvPicPr>
            <a:picLocks noChangeAspect="1"/>
          </p:cNvPicPr>
          <p:nvPr/>
        </p:nvPicPr>
        <p:blipFill>
          <a:blip r:embed="rId2"/>
          <a:stretch>
            <a:fillRect/>
          </a:stretch>
        </p:blipFill>
        <p:spPr>
          <a:xfrm>
            <a:off x="1066800" y="1295400"/>
            <a:ext cx="5791200" cy="5434670"/>
          </a:xfrm>
          <a:prstGeom prst="rect">
            <a:avLst/>
          </a:prstGeom>
        </p:spPr>
      </p:pic>
    </p:spTree>
    <p:extLst>
      <p:ext uri="{BB962C8B-B14F-4D97-AF65-F5344CB8AC3E}">
        <p14:creationId xmlns:p14="http://schemas.microsoft.com/office/powerpoint/2010/main" val="28687464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5" name="Picture 4">
            <a:extLst>
              <a:ext uri="{FF2B5EF4-FFF2-40B4-BE49-F238E27FC236}">
                <a16:creationId xmlns:a16="http://schemas.microsoft.com/office/drawing/2014/main" id="{0EC74043-3384-77BD-C790-BE69BEF02018}"/>
              </a:ext>
            </a:extLst>
          </p:cNvPr>
          <p:cNvPicPr>
            <a:picLocks noChangeAspect="1"/>
          </p:cNvPicPr>
          <p:nvPr/>
        </p:nvPicPr>
        <p:blipFill>
          <a:blip r:embed="rId2"/>
          <a:stretch>
            <a:fillRect/>
          </a:stretch>
        </p:blipFill>
        <p:spPr>
          <a:xfrm>
            <a:off x="3414" y="1878195"/>
            <a:ext cx="9137172" cy="3101609"/>
          </a:xfrm>
          <a:prstGeom prst="rect">
            <a:avLst/>
          </a:prstGeom>
        </p:spPr>
      </p:pic>
    </p:spTree>
    <p:extLst>
      <p:ext uri="{BB962C8B-B14F-4D97-AF65-F5344CB8AC3E}">
        <p14:creationId xmlns:p14="http://schemas.microsoft.com/office/powerpoint/2010/main" val="36404216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7" name="Picture 6">
            <a:extLst>
              <a:ext uri="{FF2B5EF4-FFF2-40B4-BE49-F238E27FC236}">
                <a16:creationId xmlns:a16="http://schemas.microsoft.com/office/drawing/2014/main" id="{BE609A28-4BC7-A03B-EA05-964624C32482}"/>
              </a:ext>
            </a:extLst>
          </p:cNvPr>
          <p:cNvPicPr>
            <a:picLocks noChangeAspect="1"/>
          </p:cNvPicPr>
          <p:nvPr/>
        </p:nvPicPr>
        <p:blipFill>
          <a:blip r:embed="rId2"/>
          <a:stretch>
            <a:fillRect/>
          </a:stretch>
        </p:blipFill>
        <p:spPr>
          <a:xfrm>
            <a:off x="742618" y="1524000"/>
            <a:ext cx="5140684" cy="1371600"/>
          </a:xfrm>
          <a:prstGeom prst="rect">
            <a:avLst/>
          </a:prstGeom>
        </p:spPr>
      </p:pic>
      <p:pic>
        <p:nvPicPr>
          <p:cNvPr id="9" name="Picture 8">
            <a:extLst>
              <a:ext uri="{FF2B5EF4-FFF2-40B4-BE49-F238E27FC236}">
                <a16:creationId xmlns:a16="http://schemas.microsoft.com/office/drawing/2014/main" id="{0CC0F4B0-4EB3-9E50-0850-2C9941F7E766}"/>
              </a:ext>
            </a:extLst>
          </p:cNvPr>
          <p:cNvPicPr>
            <a:picLocks noChangeAspect="1"/>
          </p:cNvPicPr>
          <p:nvPr/>
        </p:nvPicPr>
        <p:blipFill>
          <a:blip r:embed="rId3"/>
          <a:stretch>
            <a:fillRect/>
          </a:stretch>
        </p:blipFill>
        <p:spPr>
          <a:xfrm>
            <a:off x="742618" y="3276600"/>
            <a:ext cx="5140684" cy="1371600"/>
          </a:xfrm>
          <a:prstGeom prst="rect">
            <a:avLst/>
          </a:prstGeom>
        </p:spPr>
      </p:pic>
      <p:pic>
        <p:nvPicPr>
          <p:cNvPr id="11" name="Picture 10">
            <a:extLst>
              <a:ext uri="{FF2B5EF4-FFF2-40B4-BE49-F238E27FC236}">
                <a16:creationId xmlns:a16="http://schemas.microsoft.com/office/drawing/2014/main" id="{56529D10-0091-059B-0323-ADC5629C349A}"/>
              </a:ext>
            </a:extLst>
          </p:cNvPr>
          <p:cNvPicPr>
            <a:picLocks noChangeAspect="1"/>
          </p:cNvPicPr>
          <p:nvPr/>
        </p:nvPicPr>
        <p:blipFill>
          <a:blip r:embed="rId4"/>
          <a:stretch>
            <a:fillRect/>
          </a:stretch>
        </p:blipFill>
        <p:spPr>
          <a:xfrm>
            <a:off x="742618" y="4968550"/>
            <a:ext cx="5212081" cy="1432249"/>
          </a:xfrm>
          <a:prstGeom prst="rect">
            <a:avLst/>
          </a:prstGeom>
        </p:spPr>
      </p:pic>
    </p:spTree>
    <p:extLst>
      <p:ext uri="{BB962C8B-B14F-4D97-AF65-F5344CB8AC3E}">
        <p14:creationId xmlns:p14="http://schemas.microsoft.com/office/powerpoint/2010/main" val="39386462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4" name="Picture 3">
            <a:extLst>
              <a:ext uri="{FF2B5EF4-FFF2-40B4-BE49-F238E27FC236}">
                <a16:creationId xmlns:a16="http://schemas.microsoft.com/office/drawing/2014/main" id="{18888597-DF56-D7D1-42D8-B0A25388A0C6}"/>
              </a:ext>
            </a:extLst>
          </p:cNvPr>
          <p:cNvPicPr>
            <a:picLocks noChangeAspect="1"/>
          </p:cNvPicPr>
          <p:nvPr/>
        </p:nvPicPr>
        <p:blipFill>
          <a:blip r:embed="rId2"/>
          <a:stretch>
            <a:fillRect/>
          </a:stretch>
        </p:blipFill>
        <p:spPr>
          <a:xfrm>
            <a:off x="429932" y="2057400"/>
            <a:ext cx="8509003" cy="1371600"/>
          </a:xfrm>
          <a:prstGeom prst="rect">
            <a:avLst/>
          </a:prstGeom>
        </p:spPr>
      </p:pic>
      <p:sp>
        <p:nvSpPr>
          <p:cNvPr id="5" name="TextBox 4">
            <a:extLst>
              <a:ext uri="{FF2B5EF4-FFF2-40B4-BE49-F238E27FC236}">
                <a16:creationId xmlns:a16="http://schemas.microsoft.com/office/drawing/2014/main" id="{4918E41E-9F57-D58C-C4C0-BFB44715A5FF}"/>
              </a:ext>
            </a:extLst>
          </p:cNvPr>
          <p:cNvSpPr txBox="1"/>
          <p:nvPr/>
        </p:nvSpPr>
        <p:spPr>
          <a:xfrm>
            <a:off x="2656091" y="1491734"/>
            <a:ext cx="2005677" cy="369332"/>
          </a:xfrm>
          <a:prstGeom prst="rect">
            <a:avLst/>
          </a:prstGeom>
          <a:noFill/>
        </p:spPr>
        <p:txBody>
          <a:bodyPr wrap="none" rtlCol="0">
            <a:spAutoFit/>
          </a:bodyPr>
          <a:lstStyle/>
          <a:p>
            <a:r>
              <a:rPr lang="en-IN" b="1" dirty="0"/>
              <a:t>Rename Column</a:t>
            </a:r>
          </a:p>
        </p:txBody>
      </p:sp>
      <p:sp>
        <p:nvSpPr>
          <p:cNvPr id="10" name="TextBox 9">
            <a:extLst>
              <a:ext uri="{FF2B5EF4-FFF2-40B4-BE49-F238E27FC236}">
                <a16:creationId xmlns:a16="http://schemas.microsoft.com/office/drawing/2014/main" id="{77E736EF-E2B8-4A0E-7DA7-02C3993E953C}"/>
              </a:ext>
            </a:extLst>
          </p:cNvPr>
          <p:cNvSpPr txBox="1"/>
          <p:nvPr/>
        </p:nvSpPr>
        <p:spPr>
          <a:xfrm>
            <a:off x="2438400" y="3962400"/>
            <a:ext cx="1646605" cy="369332"/>
          </a:xfrm>
          <a:prstGeom prst="rect">
            <a:avLst/>
          </a:prstGeom>
          <a:noFill/>
        </p:spPr>
        <p:txBody>
          <a:bodyPr wrap="none" rtlCol="0">
            <a:spAutoFit/>
          </a:bodyPr>
          <a:lstStyle/>
          <a:p>
            <a:r>
              <a:rPr lang="en-IN" b="1" dirty="0"/>
              <a:t>Drop Column</a:t>
            </a:r>
          </a:p>
        </p:txBody>
      </p:sp>
      <p:pic>
        <p:nvPicPr>
          <p:cNvPr id="13" name="Picture 12">
            <a:extLst>
              <a:ext uri="{FF2B5EF4-FFF2-40B4-BE49-F238E27FC236}">
                <a16:creationId xmlns:a16="http://schemas.microsoft.com/office/drawing/2014/main" id="{305F20D4-12BF-5A3F-2537-6F0F2546E9C5}"/>
              </a:ext>
            </a:extLst>
          </p:cNvPr>
          <p:cNvPicPr>
            <a:picLocks noChangeAspect="1"/>
          </p:cNvPicPr>
          <p:nvPr/>
        </p:nvPicPr>
        <p:blipFill>
          <a:blip r:embed="rId3"/>
          <a:stretch>
            <a:fillRect/>
          </a:stretch>
        </p:blipFill>
        <p:spPr>
          <a:xfrm>
            <a:off x="662786" y="4724400"/>
            <a:ext cx="8176414" cy="990600"/>
          </a:xfrm>
          <a:prstGeom prst="rect">
            <a:avLst/>
          </a:prstGeom>
        </p:spPr>
      </p:pic>
    </p:spTree>
    <p:extLst>
      <p:ext uri="{BB962C8B-B14F-4D97-AF65-F5344CB8AC3E}">
        <p14:creationId xmlns:p14="http://schemas.microsoft.com/office/powerpoint/2010/main" val="10034283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sp>
        <p:nvSpPr>
          <p:cNvPr id="5" name="TextBox 4">
            <a:extLst>
              <a:ext uri="{FF2B5EF4-FFF2-40B4-BE49-F238E27FC236}">
                <a16:creationId xmlns:a16="http://schemas.microsoft.com/office/drawing/2014/main" id="{4918E41E-9F57-D58C-C4C0-BFB44715A5FF}"/>
              </a:ext>
            </a:extLst>
          </p:cNvPr>
          <p:cNvSpPr txBox="1"/>
          <p:nvPr/>
        </p:nvSpPr>
        <p:spPr>
          <a:xfrm>
            <a:off x="1828800" y="1509231"/>
            <a:ext cx="4356770" cy="369332"/>
          </a:xfrm>
          <a:prstGeom prst="rect">
            <a:avLst/>
          </a:prstGeom>
          <a:noFill/>
        </p:spPr>
        <p:txBody>
          <a:bodyPr wrap="none" rtlCol="0">
            <a:spAutoFit/>
          </a:bodyPr>
          <a:lstStyle/>
          <a:p>
            <a:r>
              <a:rPr lang="en-IN" b="1" dirty="0"/>
              <a:t>MySQL ALTER TABLE – Rename table</a:t>
            </a:r>
          </a:p>
        </p:txBody>
      </p:sp>
      <p:pic>
        <p:nvPicPr>
          <p:cNvPr id="6" name="Picture 5">
            <a:extLst>
              <a:ext uri="{FF2B5EF4-FFF2-40B4-BE49-F238E27FC236}">
                <a16:creationId xmlns:a16="http://schemas.microsoft.com/office/drawing/2014/main" id="{CB63D917-BFAE-5D6A-293C-55DD127302CB}"/>
              </a:ext>
            </a:extLst>
          </p:cNvPr>
          <p:cNvPicPr>
            <a:picLocks noChangeAspect="1"/>
          </p:cNvPicPr>
          <p:nvPr/>
        </p:nvPicPr>
        <p:blipFill>
          <a:blip r:embed="rId2"/>
          <a:stretch>
            <a:fillRect/>
          </a:stretch>
        </p:blipFill>
        <p:spPr>
          <a:xfrm>
            <a:off x="1295400" y="2258293"/>
            <a:ext cx="5943599" cy="1323107"/>
          </a:xfrm>
          <a:prstGeom prst="rect">
            <a:avLst/>
          </a:prstGeom>
        </p:spPr>
      </p:pic>
    </p:spTree>
    <p:extLst>
      <p:ext uri="{BB962C8B-B14F-4D97-AF65-F5344CB8AC3E}">
        <p14:creationId xmlns:p14="http://schemas.microsoft.com/office/powerpoint/2010/main" val="7678636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8" name="Picture 7">
            <a:extLst>
              <a:ext uri="{FF2B5EF4-FFF2-40B4-BE49-F238E27FC236}">
                <a16:creationId xmlns:a16="http://schemas.microsoft.com/office/drawing/2014/main" id="{C1CB9DC6-F0D0-F3A3-8801-DE815554697C}"/>
              </a:ext>
            </a:extLst>
          </p:cNvPr>
          <p:cNvPicPr>
            <a:picLocks noChangeAspect="1"/>
          </p:cNvPicPr>
          <p:nvPr/>
        </p:nvPicPr>
        <p:blipFill>
          <a:blip r:embed="rId2"/>
          <a:stretch>
            <a:fillRect/>
          </a:stretch>
        </p:blipFill>
        <p:spPr>
          <a:xfrm>
            <a:off x="1219200" y="1981200"/>
            <a:ext cx="4953000" cy="1325803"/>
          </a:xfrm>
          <a:prstGeom prst="rect">
            <a:avLst/>
          </a:prstGeom>
        </p:spPr>
      </p:pic>
    </p:spTree>
    <p:extLst>
      <p:ext uri="{BB962C8B-B14F-4D97-AF65-F5344CB8AC3E}">
        <p14:creationId xmlns:p14="http://schemas.microsoft.com/office/powerpoint/2010/main" val="16042838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pic>
        <p:nvPicPr>
          <p:cNvPr id="4" name="Picture 3">
            <a:extLst>
              <a:ext uri="{FF2B5EF4-FFF2-40B4-BE49-F238E27FC236}">
                <a16:creationId xmlns:a16="http://schemas.microsoft.com/office/drawing/2014/main" id="{97F0BF4C-2910-0642-EEF0-9E9890664410}"/>
              </a:ext>
            </a:extLst>
          </p:cNvPr>
          <p:cNvPicPr>
            <a:picLocks noChangeAspect="1"/>
          </p:cNvPicPr>
          <p:nvPr/>
        </p:nvPicPr>
        <p:blipFill>
          <a:blip r:embed="rId2"/>
          <a:stretch>
            <a:fillRect/>
          </a:stretch>
        </p:blipFill>
        <p:spPr>
          <a:xfrm>
            <a:off x="152400" y="1600200"/>
            <a:ext cx="8839200" cy="4648200"/>
          </a:xfrm>
          <a:prstGeom prst="rect">
            <a:avLst/>
          </a:prstGeom>
        </p:spPr>
      </p:pic>
    </p:spTree>
    <p:extLst>
      <p:ext uri="{BB962C8B-B14F-4D97-AF65-F5344CB8AC3E}">
        <p14:creationId xmlns:p14="http://schemas.microsoft.com/office/powerpoint/2010/main" val="12979321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867D0-98F4-ECDD-D3E1-BC0A478DA990}"/>
              </a:ext>
            </a:extLst>
          </p:cNvPr>
          <p:cNvSpPr>
            <a:spLocks noGrp="1"/>
          </p:cNvSpPr>
          <p:nvPr>
            <p:ph type="title"/>
          </p:nvPr>
        </p:nvSpPr>
        <p:spPr/>
        <p:txBody>
          <a:bodyPr/>
          <a:lstStyle/>
          <a:p>
            <a:r>
              <a:rPr lang="en-IN" dirty="0"/>
              <a:t>Constraints</a:t>
            </a:r>
          </a:p>
        </p:txBody>
      </p:sp>
      <p:pic>
        <p:nvPicPr>
          <p:cNvPr id="7" name="Picture 6">
            <a:extLst>
              <a:ext uri="{FF2B5EF4-FFF2-40B4-BE49-F238E27FC236}">
                <a16:creationId xmlns:a16="http://schemas.microsoft.com/office/drawing/2014/main" id="{2A7FA8DC-ADC1-50C6-6D7E-FC322F50F632}"/>
              </a:ext>
            </a:extLst>
          </p:cNvPr>
          <p:cNvPicPr>
            <a:picLocks noChangeAspect="1"/>
          </p:cNvPicPr>
          <p:nvPr/>
        </p:nvPicPr>
        <p:blipFill>
          <a:blip r:embed="rId2"/>
          <a:stretch>
            <a:fillRect/>
          </a:stretch>
        </p:blipFill>
        <p:spPr>
          <a:xfrm>
            <a:off x="324085" y="1493352"/>
            <a:ext cx="8545983" cy="4755048"/>
          </a:xfrm>
          <a:prstGeom prst="rect">
            <a:avLst/>
          </a:prstGeom>
        </p:spPr>
      </p:pic>
    </p:spTree>
    <p:extLst>
      <p:ext uri="{BB962C8B-B14F-4D97-AF65-F5344CB8AC3E}">
        <p14:creationId xmlns:p14="http://schemas.microsoft.com/office/powerpoint/2010/main" val="30388825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A2292-3629-915B-9A7F-F41F3C19B973}"/>
              </a:ext>
            </a:extLst>
          </p:cNvPr>
          <p:cNvSpPr>
            <a:spLocks noGrp="1"/>
          </p:cNvSpPr>
          <p:nvPr>
            <p:ph type="title"/>
          </p:nvPr>
        </p:nvSpPr>
        <p:spPr/>
        <p:txBody>
          <a:bodyPr/>
          <a:lstStyle/>
          <a:p>
            <a:r>
              <a:rPr lang="en-US" dirty="0"/>
              <a:t>CRUD operations on Database(Create, Drop)</a:t>
            </a:r>
            <a:endParaRPr lang="en-IN" dirty="0"/>
          </a:p>
        </p:txBody>
      </p:sp>
      <p:sp>
        <p:nvSpPr>
          <p:cNvPr id="4" name="Content Placeholder 3">
            <a:extLst>
              <a:ext uri="{FF2B5EF4-FFF2-40B4-BE49-F238E27FC236}">
                <a16:creationId xmlns:a16="http://schemas.microsoft.com/office/drawing/2014/main" id="{7C9E25D1-E211-810B-46E0-7925176F6886}"/>
              </a:ext>
            </a:extLst>
          </p:cNvPr>
          <p:cNvSpPr>
            <a:spLocks noGrp="1"/>
          </p:cNvSpPr>
          <p:nvPr>
            <p:ph sz="quarter" idx="12"/>
          </p:nvPr>
        </p:nvSpPr>
        <p:spPr/>
        <p:txBody>
          <a:bodyPr>
            <a:normAutofit/>
          </a:bodyPr>
          <a:lstStyle/>
          <a:p>
            <a:pPr marL="0" indent="0">
              <a:buNone/>
            </a:pPr>
            <a:r>
              <a:rPr lang="en-IN" dirty="0">
                <a:solidFill>
                  <a:srgbClr val="000000"/>
                </a:solidFill>
              </a:rPr>
              <a:t>create table Customer(</a:t>
            </a:r>
            <a:r>
              <a:rPr lang="en-IN" dirty="0" err="1">
                <a:solidFill>
                  <a:srgbClr val="000000"/>
                </a:solidFill>
              </a:rPr>
              <a:t>Customer_Id</a:t>
            </a:r>
            <a:r>
              <a:rPr lang="en-IN" dirty="0">
                <a:solidFill>
                  <a:srgbClr val="000000"/>
                </a:solidFill>
              </a:rPr>
              <a:t> BIGINT NOT NULL AUTO_INCREMENT, Age SMALLINT, Email Varchar(150), Name Varchar(100), Category Varchar(30),</a:t>
            </a:r>
          </a:p>
          <a:p>
            <a:pPr marL="0" indent="0">
              <a:buNone/>
            </a:pPr>
            <a:r>
              <a:rPr lang="en-IN" dirty="0">
                <a:solidFill>
                  <a:srgbClr val="000000"/>
                </a:solidFill>
              </a:rPr>
              <a:t>Constraint </a:t>
            </a:r>
            <a:r>
              <a:rPr lang="en-IN" dirty="0" err="1">
                <a:solidFill>
                  <a:srgbClr val="000000"/>
                </a:solidFill>
              </a:rPr>
              <a:t>Customer_Id_PK</a:t>
            </a:r>
            <a:r>
              <a:rPr lang="en-IN" dirty="0">
                <a:solidFill>
                  <a:srgbClr val="000000"/>
                </a:solidFill>
              </a:rPr>
              <a:t> Primary Key(</a:t>
            </a:r>
            <a:r>
              <a:rPr lang="en-IN" dirty="0" err="1">
                <a:solidFill>
                  <a:srgbClr val="000000"/>
                </a:solidFill>
              </a:rPr>
              <a:t>Customer_Id</a:t>
            </a:r>
            <a:r>
              <a:rPr lang="en-IN" dirty="0">
                <a:solidFill>
                  <a:srgbClr val="000000"/>
                </a:solidFill>
              </a:rPr>
              <a:t>),</a:t>
            </a:r>
          </a:p>
          <a:p>
            <a:pPr marL="0" indent="0">
              <a:buNone/>
            </a:pPr>
            <a:r>
              <a:rPr lang="en-IN" dirty="0">
                <a:solidFill>
                  <a:srgbClr val="000000"/>
                </a:solidFill>
              </a:rPr>
              <a:t>Constraint </a:t>
            </a:r>
            <a:r>
              <a:rPr lang="en-IN" dirty="0" err="1">
                <a:solidFill>
                  <a:srgbClr val="000000"/>
                </a:solidFill>
              </a:rPr>
              <a:t>Email_UK</a:t>
            </a:r>
            <a:r>
              <a:rPr lang="en-IN" dirty="0">
                <a:solidFill>
                  <a:srgbClr val="000000"/>
                </a:solidFill>
              </a:rPr>
              <a:t> Unique(Email),</a:t>
            </a:r>
          </a:p>
          <a:p>
            <a:pPr marL="0" indent="0">
              <a:buNone/>
            </a:pPr>
            <a:r>
              <a:rPr lang="en-IN" dirty="0">
                <a:solidFill>
                  <a:srgbClr val="000000"/>
                </a:solidFill>
              </a:rPr>
              <a:t>INDEX (</a:t>
            </a:r>
            <a:r>
              <a:rPr lang="en-IN" dirty="0" err="1">
                <a:solidFill>
                  <a:srgbClr val="000000"/>
                </a:solidFill>
              </a:rPr>
              <a:t>Customer_Id,Name</a:t>
            </a:r>
            <a:r>
              <a:rPr lang="en-IN" dirty="0">
                <a:solidFill>
                  <a:srgbClr val="000000"/>
                </a:solidFill>
              </a:rPr>
              <a:t>)</a:t>
            </a:r>
          </a:p>
          <a:p>
            <a:pPr marL="0" indent="0">
              <a:buNone/>
            </a:pPr>
            <a:r>
              <a:rPr lang="en-IN" dirty="0">
                <a:solidFill>
                  <a:srgbClr val="000000"/>
                </a:solidFill>
              </a:rPr>
              <a:t>);</a:t>
            </a:r>
          </a:p>
          <a:p>
            <a:endParaRPr lang="en-IN" dirty="0">
              <a:solidFill>
                <a:srgbClr val="000000"/>
              </a:solidFill>
            </a:endParaRPr>
          </a:p>
        </p:txBody>
      </p:sp>
    </p:spTree>
    <p:extLst>
      <p:ext uri="{BB962C8B-B14F-4D97-AF65-F5344CB8AC3E}">
        <p14:creationId xmlns:p14="http://schemas.microsoft.com/office/powerpoint/2010/main" val="3572263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57201" y="1381124"/>
            <a:ext cx="8228012" cy="5172075"/>
          </a:xfrm>
        </p:spPr>
        <p:txBody>
          <a:bodyPr>
            <a:normAutofit fontScale="92500" lnSpcReduction="20000"/>
          </a:bodyPr>
          <a:lstStyle/>
          <a:p>
            <a:r>
              <a:rPr lang="en-US" dirty="0"/>
              <a:t>In a broader sense, data ingestion can be understood as a directed dataflow between two or more systems that result in a smooth, and independent, operation (a definition which already implies some independence or automation).</a:t>
            </a:r>
          </a:p>
          <a:p>
            <a:r>
              <a:rPr lang="en-US" dirty="0"/>
              <a:t>Ingestion can occur in real-time, as soon as the source produces it, or in batches, when data is input in specific chunks at set periods. </a:t>
            </a:r>
          </a:p>
          <a:p>
            <a:r>
              <a:rPr lang="en-US" dirty="0"/>
              <a:t>Generally, three steps occur within data ingestion:</a:t>
            </a:r>
          </a:p>
          <a:p>
            <a:r>
              <a:rPr lang="en-US" dirty="0"/>
              <a:t>Data extraction – retrieving data from sources</a:t>
            </a:r>
          </a:p>
          <a:p>
            <a:r>
              <a:rPr lang="en-US" dirty="0"/>
              <a:t>Data transformation – validating, cleaning, and normalizing data to ensure accuracy and reliability (sometimes known as trustworthiness)</a:t>
            </a:r>
          </a:p>
          <a:p>
            <a:r>
              <a:rPr lang="en-US" dirty="0"/>
              <a:t>Data loading – routing or placing the data in its correct silo or database for analysis</a:t>
            </a:r>
            <a:endParaRPr lang="en-IN" dirty="0"/>
          </a:p>
        </p:txBody>
      </p:sp>
      <p:sp>
        <p:nvSpPr>
          <p:cNvPr id="4" name="Title 3"/>
          <p:cNvSpPr>
            <a:spLocks noGrp="1"/>
          </p:cNvSpPr>
          <p:nvPr>
            <p:ph type="title"/>
          </p:nvPr>
        </p:nvSpPr>
        <p:spPr/>
        <p:txBody>
          <a:bodyPr/>
          <a:lstStyle/>
          <a:p>
            <a:r>
              <a:rPr lang="en-IN" dirty="0"/>
              <a:t>Data Ingestion</a:t>
            </a:r>
          </a:p>
        </p:txBody>
      </p:sp>
    </p:spTree>
    <p:extLst>
      <p:ext uri="{BB962C8B-B14F-4D97-AF65-F5344CB8AC3E}">
        <p14:creationId xmlns:p14="http://schemas.microsoft.com/office/powerpoint/2010/main" val="1895240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94E96-A9CD-9AC9-E4FE-79542A939602}"/>
              </a:ext>
            </a:extLst>
          </p:cNvPr>
          <p:cNvSpPr>
            <a:spLocks noGrp="1"/>
          </p:cNvSpPr>
          <p:nvPr>
            <p:ph sz="quarter" idx="12"/>
          </p:nvPr>
        </p:nvSpPr>
        <p:spPr/>
        <p:txBody>
          <a:bodyPr/>
          <a:lstStyle/>
          <a:p>
            <a:r>
              <a:rPr lang="en-US" b="0" i="0" dirty="0">
                <a:solidFill>
                  <a:srgbClr val="0C0D0E"/>
                </a:solidFill>
                <a:effectLst/>
                <a:latin typeface="ui-monospace"/>
              </a:rPr>
              <a:t>SHOW VARIABLES LIKE "</a:t>
            </a:r>
            <a:r>
              <a:rPr lang="en-US" b="0" i="0" dirty="0" err="1">
                <a:solidFill>
                  <a:srgbClr val="0C0D0E"/>
                </a:solidFill>
                <a:effectLst/>
                <a:latin typeface="ui-monospace"/>
              </a:rPr>
              <a:t>secure_file_priv</a:t>
            </a:r>
            <a:r>
              <a:rPr lang="en-US" b="0" i="0" dirty="0">
                <a:solidFill>
                  <a:srgbClr val="0C0D0E"/>
                </a:solidFill>
                <a:effectLst/>
                <a:latin typeface="ui-monospace"/>
              </a:rPr>
              <a:t>"; </a:t>
            </a:r>
          </a:p>
          <a:p>
            <a:r>
              <a:rPr lang="en-US" dirty="0"/>
              <a:t>Go to C:\ProgramData\MySQL\MySQL Server 8.0\my.ini</a:t>
            </a:r>
          </a:p>
          <a:p>
            <a:r>
              <a:rPr lang="en-US" dirty="0"/>
              <a:t>Search for secure-file-</a:t>
            </a:r>
            <a:r>
              <a:rPr lang="en-US" dirty="0" err="1"/>
              <a:t>priv</a:t>
            </a:r>
            <a:r>
              <a:rPr lang="en-US" dirty="0"/>
              <a:t> and make it empty</a:t>
            </a:r>
          </a:p>
          <a:p>
            <a:r>
              <a:rPr lang="en-IN" dirty="0"/>
              <a:t>[</a:t>
            </a:r>
            <a:r>
              <a:rPr lang="en-IN" dirty="0" err="1"/>
              <a:t>mysqld</a:t>
            </a:r>
            <a:r>
              <a:rPr lang="en-IN" dirty="0"/>
              <a:t>]</a:t>
            </a:r>
          </a:p>
          <a:p>
            <a:r>
              <a:rPr lang="en-IN" dirty="0"/>
              <a:t>secure-file-</a:t>
            </a:r>
            <a:r>
              <a:rPr lang="en-IN" dirty="0" err="1"/>
              <a:t>priv</a:t>
            </a:r>
            <a:r>
              <a:rPr lang="en-IN" dirty="0"/>
              <a:t> = “”</a:t>
            </a:r>
          </a:p>
          <a:p>
            <a:r>
              <a:rPr lang="en-IN" dirty="0"/>
              <a:t>Restart </a:t>
            </a:r>
            <a:r>
              <a:rPr lang="en-IN" dirty="0" err="1"/>
              <a:t>mysql</a:t>
            </a:r>
            <a:endParaRPr lang="en-IN" dirty="0"/>
          </a:p>
        </p:txBody>
      </p:sp>
      <p:sp>
        <p:nvSpPr>
          <p:cNvPr id="3" name="Title 2">
            <a:extLst>
              <a:ext uri="{FF2B5EF4-FFF2-40B4-BE49-F238E27FC236}">
                <a16:creationId xmlns:a16="http://schemas.microsoft.com/office/drawing/2014/main" id="{AD77E0D4-7CB4-D425-070E-A53C9FBC7794}"/>
              </a:ext>
            </a:extLst>
          </p:cNvPr>
          <p:cNvSpPr>
            <a:spLocks noGrp="1"/>
          </p:cNvSpPr>
          <p:nvPr>
            <p:ph type="title"/>
          </p:nvPr>
        </p:nvSpPr>
        <p:spPr/>
        <p:txBody>
          <a:bodyPr/>
          <a:lstStyle/>
          <a:p>
            <a:r>
              <a:rPr lang="en-IN" dirty="0"/>
              <a:t>Bulk Insert</a:t>
            </a:r>
          </a:p>
        </p:txBody>
      </p:sp>
    </p:spTree>
    <p:extLst>
      <p:ext uri="{BB962C8B-B14F-4D97-AF65-F5344CB8AC3E}">
        <p14:creationId xmlns:p14="http://schemas.microsoft.com/office/powerpoint/2010/main" val="10787059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94E96-A9CD-9AC9-E4FE-79542A939602}"/>
              </a:ext>
            </a:extLst>
          </p:cNvPr>
          <p:cNvSpPr>
            <a:spLocks noGrp="1"/>
          </p:cNvSpPr>
          <p:nvPr>
            <p:ph sz="quarter" idx="12"/>
          </p:nvPr>
        </p:nvSpPr>
        <p:spPr/>
        <p:txBody>
          <a:bodyPr/>
          <a:lstStyle/>
          <a:p>
            <a:r>
              <a:rPr lang="en-US" dirty="0"/>
              <a:t>LOAD DATA INFILE 'data.txt' INTO TABLE </a:t>
            </a:r>
            <a:r>
              <a:rPr lang="en-US" dirty="0" err="1"/>
              <a:t>tbl_name</a:t>
            </a:r>
            <a:endParaRPr lang="en-US" dirty="0"/>
          </a:p>
          <a:p>
            <a:r>
              <a:rPr lang="en-US" dirty="0"/>
              <a:t>  FIELDS TERMINATED BY ',' ENCLOSED BY '"'</a:t>
            </a:r>
          </a:p>
          <a:p>
            <a:r>
              <a:rPr lang="en-US" dirty="0"/>
              <a:t>  LINES TERMINATED BY '\r\n'</a:t>
            </a:r>
          </a:p>
          <a:p>
            <a:r>
              <a:rPr lang="en-US" dirty="0"/>
              <a:t>  IGNORE 1 LINES;</a:t>
            </a:r>
          </a:p>
          <a:p>
            <a:endParaRPr lang="en-IN" dirty="0"/>
          </a:p>
        </p:txBody>
      </p:sp>
      <p:sp>
        <p:nvSpPr>
          <p:cNvPr id="3" name="Title 2">
            <a:extLst>
              <a:ext uri="{FF2B5EF4-FFF2-40B4-BE49-F238E27FC236}">
                <a16:creationId xmlns:a16="http://schemas.microsoft.com/office/drawing/2014/main" id="{AD77E0D4-7CB4-D425-070E-A53C9FBC7794}"/>
              </a:ext>
            </a:extLst>
          </p:cNvPr>
          <p:cNvSpPr>
            <a:spLocks noGrp="1"/>
          </p:cNvSpPr>
          <p:nvPr>
            <p:ph type="title"/>
          </p:nvPr>
        </p:nvSpPr>
        <p:spPr/>
        <p:txBody>
          <a:bodyPr/>
          <a:lstStyle/>
          <a:p>
            <a:r>
              <a:rPr lang="en-IN" dirty="0"/>
              <a:t>Bulk Insert</a:t>
            </a:r>
          </a:p>
        </p:txBody>
      </p:sp>
    </p:spTree>
    <p:extLst>
      <p:ext uri="{BB962C8B-B14F-4D97-AF65-F5344CB8AC3E}">
        <p14:creationId xmlns:p14="http://schemas.microsoft.com/office/powerpoint/2010/main" val="39579864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94E96-A9CD-9AC9-E4FE-79542A939602}"/>
              </a:ext>
            </a:extLst>
          </p:cNvPr>
          <p:cNvSpPr>
            <a:spLocks noGrp="1"/>
          </p:cNvSpPr>
          <p:nvPr>
            <p:ph sz="quarter" idx="12"/>
          </p:nvPr>
        </p:nvSpPr>
        <p:spPr/>
        <p:txBody>
          <a:bodyPr/>
          <a:lstStyle/>
          <a:p>
            <a:r>
              <a:rPr lang="en-IN" dirty="0" err="1"/>
              <a:t>mysql</a:t>
            </a:r>
            <a:r>
              <a:rPr lang="en-IN" dirty="0"/>
              <a:t> --local-</a:t>
            </a:r>
            <a:r>
              <a:rPr lang="en-IN" dirty="0" err="1"/>
              <a:t>infile</a:t>
            </a:r>
            <a:r>
              <a:rPr lang="en-IN" dirty="0"/>
              <a:t>=1 -u root -p</a:t>
            </a:r>
          </a:p>
          <a:p>
            <a:r>
              <a:rPr lang="en-US" b="0" i="0" dirty="0">
                <a:solidFill>
                  <a:srgbClr val="0C0D0E"/>
                </a:solidFill>
                <a:effectLst/>
                <a:latin typeface="ui-monospace"/>
              </a:rPr>
              <a:t>SET GLOBAL </a:t>
            </a:r>
            <a:r>
              <a:rPr lang="en-US" b="0" i="0" dirty="0" err="1">
                <a:solidFill>
                  <a:srgbClr val="0C0D0E"/>
                </a:solidFill>
                <a:effectLst/>
                <a:latin typeface="ui-monospace"/>
              </a:rPr>
              <a:t>local_infile</a:t>
            </a:r>
            <a:r>
              <a:rPr lang="en-US" b="0" i="0" dirty="0">
                <a:solidFill>
                  <a:srgbClr val="0C0D0E"/>
                </a:solidFill>
                <a:effectLst/>
                <a:latin typeface="ui-monospace"/>
              </a:rPr>
              <a:t>=1;</a:t>
            </a:r>
          </a:p>
        </p:txBody>
      </p:sp>
      <p:sp>
        <p:nvSpPr>
          <p:cNvPr id="3" name="Title 2">
            <a:extLst>
              <a:ext uri="{FF2B5EF4-FFF2-40B4-BE49-F238E27FC236}">
                <a16:creationId xmlns:a16="http://schemas.microsoft.com/office/drawing/2014/main" id="{AD77E0D4-7CB4-D425-070E-A53C9FBC7794}"/>
              </a:ext>
            </a:extLst>
          </p:cNvPr>
          <p:cNvSpPr>
            <a:spLocks noGrp="1"/>
          </p:cNvSpPr>
          <p:nvPr>
            <p:ph type="title"/>
          </p:nvPr>
        </p:nvSpPr>
        <p:spPr/>
        <p:txBody>
          <a:bodyPr/>
          <a:lstStyle/>
          <a:p>
            <a:r>
              <a:rPr lang="en-IN" dirty="0"/>
              <a:t>Bulk Insert (alternative)</a:t>
            </a:r>
          </a:p>
        </p:txBody>
      </p:sp>
    </p:spTree>
    <p:extLst>
      <p:ext uri="{BB962C8B-B14F-4D97-AF65-F5344CB8AC3E}">
        <p14:creationId xmlns:p14="http://schemas.microsoft.com/office/powerpoint/2010/main" val="22367536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94E96-A9CD-9AC9-E4FE-79542A939602}"/>
              </a:ext>
            </a:extLst>
          </p:cNvPr>
          <p:cNvSpPr>
            <a:spLocks noGrp="1"/>
          </p:cNvSpPr>
          <p:nvPr>
            <p:ph sz="quarter" idx="12"/>
          </p:nvPr>
        </p:nvSpPr>
        <p:spPr/>
        <p:txBody>
          <a:bodyPr/>
          <a:lstStyle/>
          <a:p>
            <a:r>
              <a:rPr lang="en-US" dirty="0"/>
              <a:t>LOAD DATA </a:t>
            </a:r>
            <a:r>
              <a:rPr lang="en-US" b="1" dirty="0">
                <a:solidFill>
                  <a:srgbClr val="FF0000"/>
                </a:solidFill>
              </a:rPr>
              <a:t>LOCAL </a:t>
            </a:r>
            <a:r>
              <a:rPr lang="en-US" dirty="0"/>
              <a:t>INFILE 'F:/Local disk/</a:t>
            </a:r>
            <a:r>
              <a:rPr lang="en-US" dirty="0" err="1"/>
              <a:t>MySql</a:t>
            </a:r>
            <a:r>
              <a:rPr lang="en-US" dirty="0"/>
              <a:t>/presentations/customer.csv' INTO TABLE </a:t>
            </a:r>
            <a:r>
              <a:rPr lang="en-US" dirty="0" err="1"/>
              <a:t>bankingdb.customer</a:t>
            </a:r>
            <a:endParaRPr lang="en-US" dirty="0"/>
          </a:p>
          <a:p>
            <a:r>
              <a:rPr lang="en-US" dirty="0"/>
              <a:t>  FIELDS TERMINATED BY ',' ENCLOSED BY '"'</a:t>
            </a:r>
          </a:p>
          <a:p>
            <a:r>
              <a:rPr lang="en-US" dirty="0"/>
              <a:t>  LINES TERMINATED BY '\r\n'</a:t>
            </a:r>
          </a:p>
          <a:p>
            <a:r>
              <a:rPr lang="en-US" dirty="0"/>
              <a:t>  IGNORE 1 LINES;</a:t>
            </a:r>
          </a:p>
          <a:p>
            <a:endParaRPr lang="en-US" dirty="0"/>
          </a:p>
          <a:p>
            <a:endParaRPr lang="en-IN" dirty="0"/>
          </a:p>
        </p:txBody>
      </p:sp>
      <p:sp>
        <p:nvSpPr>
          <p:cNvPr id="3" name="Title 2">
            <a:extLst>
              <a:ext uri="{FF2B5EF4-FFF2-40B4-BE49-F238E27FC236}">
                <a16:creationId xmlns:a16="http://schemas.microsoft.com/office/drawing/2014/main" id="{AD77E0D4-7CB4-D425-070E-A53C9FBC7794}"/>
              </a:ext>
            </a:extLst>
          </p:cNvPr>
          <p:cNvSpPr>
            <a:spLocks noGrp="1"/>
          </p:cNvSpPr>
          <p:nvPr>
            <p:ph type="title"/>
          </p:nvPr>
        </p:nvSpPr>
        <p:spPr/>
        <p:txBody>
          <a:bodyPr/>
          <a:lstStyle/>
          <a:p>
            <a:r>
              <a:rPr lang="en-IN" dirty="0"/>
              <a:t>Bulk Insert</a:t>
            </a:r>
          </a:p>
        </p:txBody>
      </p:sp>
    </p:spTree>
    <p:extLst>
      <p:ext uri="{BB962C8B-B14F-4D97-AF65-F5344CB8AC3E}">
        <p14:creationId xmlns:p14="http://schemas.microsoft.com/office/powerpoint/2010/main" val="30584730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5" name="Picture 4">
            <a:extLst>
              <a:ext uri="{FF2B5EF4-FFF2-40B4-BE49-F238E27FC236}">
                <a16:creationId xmlns:a16="http://schemas.microsoft.com/office/drawing/2014/main" id="{B5DE8CDB-972C-48B1-E731-09F7E7D4F517}"/>
              </a:ext>
            </a:extLst>
          </p:cNvPr>
          <p:cNvPicPr>
            <a:picLocks noChangeAspect="1"/>
          </p:cNvPicPr>
          <p:nvPr/>
        </p:nvPicPr>
        <p:blipFill>
          <a:blip r:embed="rId2"/>
          <a:stretch>
            <a:fillRect/>
          </a:stretch>
        </p:blipFill>
        <p:spPr>
          <a:xfrm>
            <a:off x="533399" y="1447800"/>
            <a:ext cx="8208065" cy="4953000"/>
          </a:xfrm>
          <a:prstGeom prst="rect">
            <a:avLst/>
          </a:prstGeom>
        </p:spPr>
      </p:pic>
    </p:spTree>
    <p:extLst>
      <p:ext uri="{BB962C8B-B14F-4D97-AF65-F5344CB8AC3E}">
        <p14:creationId xmlns:p14="http://schemas.microsoft.com/office/powerpoint/2010/main" val="16448955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4" name="Picture 3">
            <a:extLst>
              <a:ext uri="{FF2B5EF4-FFF2-40B4-BE49-F238E27FC236}">
                <a16:creationId xmlns:a16="http://schemas.microsoft.com/office/drawing/2014/main" id="{BDD68507-E486-F77A-CDCA-233368BB44A9}"/>
              </a:ext>
            </a:extLst>
          </p:cNvPr>
          <p:cNvPicPr>
            <a:picLocks noChangeAspect="1"/>
          </p:cNvPicPr>
          <p:nvPr/>
        </p:nvPicPr>
        <p:blipFill>
          <a:blip r:embed="rId2"/>
          <a:stretch>
            <a:fillRect/>
          </a:stretch>
        </p:blipFill>
        <p:spPr>
          <a:xfrm>
            <a:off x="381000" y="1523999"/>
            <a:ext cx="8205261" cy="4689831"/>
          </a:xfrm>
          <a:prstGeom prst="rect">
            <a:avLst/>
          </a:prstGeom>
        </p:spPr>
      </p:pic>
    </p:spTree>
    <p:extLst>
      <p:ext uri="{BB962C8B-B14F-4D97-AF65-F5344CB8AC3E}">
        <p14:creationId xmlns:p14="http://schemas.microsoft.com/office/powerpoint/2010/main" val="25904937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5" name="Picture 4">
            <a:extLst>
              <a:ext uri="{FF2B5EF4-FFF2-40B4-BE49-F238E27FC236}">
                <a16:creationId xmlns:a16="http://schemas.microsoft.com/office/drawing/2014/main" id="{DE125095-0EBA-F61D-4E11-7CB207EB480D}"/>
              </a:ext>
            </a:extLst>
          </p:cNvPr>
          <p:cNvPicPr>
            <a:picLocks noChangeAspect="1"/>
          </p:cNvPicPr>
          <p:nvPr/>
        </p:nvPicPr>
        <p:blipFill>
          <a:blip r:embed="rId2"/>
          <a:stretch>
            <a:fillRect/>
          </a:stretch>
        </p:blipFill>
        <p:spPr>
          <a:xfrm>
            <a:off x="91051" y="1600200"/>
            <a:ext cx="8961897" cy="3886200"/>
          </a:xfrm>
          <a:prstGeom prst="rect">
            <a:avLst/>
          </a:prstGeom>
        </p:spPr>
      </p:pic>
    </p:spTree>
    <p:extLst>
      <p:ext uri="{BB962C8B-B14F-4D97-AF65-F5344CB8AC3E}">
        <p14:creationId xmlns:p14="http://schemas.microsoft.com/office/powerpoint/2010/main" val="27147006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4" name="Picture 3">
            <a:extLst>
              <a:ext uri="{FF2B5EF4-FFF2-40B4-BE49-F238E27FC236}">
                <a16:creationId xmlns:a16="http://schemas.microsoft.com/office/drawing/2014/main" id="{AFCC430C-5669-53CF-7D77-285163743DD5}"/>
              </a:ext>
            </a:extLst>
          </p:cNvPr>
          <p:cNvPicPr>
            <a:picLocks noChangeAspect="1"/>
          </p:cNvPicPr>
          <p:nvPr/>
        </p:nvPicPr>
        <p:blipFill>
          <a:blip r:embed="rId2"/>
          <a:stretch>
            <a:fillRect/>
          </a:stretch>
        </p:blipFill>
        <p:spPr>
          <a:xfrm>
            <a:off x="381000" y="1600200"/>
            <a:ext cx="8205261" cy="4723964"/>
          </a:xfrm>
          <a:prstGeom prst="rect">
            <a:avLst/>
          </a:prstGeom>
        </p:spPr>
      </p:pic>
    </p:spTree>
    <p:extLst>
      <p:ext uri="{BB962C8B-B14F-4D97-AF65-F5344CB8AC3E}">
        <p14:creationId xmlns:p14="http://schemas.microsoft.com/office/powerpoint/2010/main" val="31200235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5" name="Picture 4">
            <a:extLst>
              <a:ext uri="{FF2B5EF4-FFF2-40B4-BE49-F238E27FC236}">
                <a16:creationId xmlns:a16="http://schemas.microsoft.com/office/drawing/2014/main" id="{3A630FA3-BEB1-C77C-1EE4-8F64A0DF8D6B}"/>
              </a:ext>
            </a:extLst>
          </p:cNvPr>
          <p:cNvPicPr>
            <a:picLocks noChangeAspect="1"/>
          </p:cNvPicPr>
          <p:nvPr/>
        </p:nvPicPr>
        <p:blipFill>
          <a:blip r:embed="rId2"/>
          <a:stretch>
            <a:fillRect/>
          </a:stretch>
        </p:blipFill>
        <p:spPr>
          <a:xfrm>
            <a:off x="18661" y="1752600"/>
            <a:ext cx="9125339" cy="3592285"/>
          </a:xfrm>
          <a:prstGeom prst="rect">
            <a:avLst/>
          </a:prstGeom>
        </p:spPr>
      </p:pic>
    </p:spTree>
    <p:extLst>
      <p:ext uri="{BB962C8B-B14F-4D97-AF65-F5344CB8AC3E}">
        <p14:creationId xmlns:p14="http://schemas.microsoft.com/office/powerpoint/2010/main" val="1769940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4" name="Picture 3">
            <a:extLst>
              <a:ext uri="{FF2B5EF4-FFF2-40B4-BE49-F238E27FC236}">
                <a16:creationId xmlns:a16="http://schemas.microsoft.com/office/drawing/2014/main" id="{6F7EC72A-E8A6-3CCB-C5DA-6228D3038460}"/>
              </a:ext>
            </a:extLst>
          </p:cNvPr>
          <p:cNvPicPr>
            <a:picLocks noChangeAspect="1"/>
          </p:cNvPicPr>
          <p:nvPr/>
        </p:nvPicPr>
        <p:blipFill>
          <a:blip r:embed="rId2"/>
          <a:stretch>
            <a:fillRect/>
          </a:stretch>
        </p:blipFill>
        <p:spPr>
          <a:xfrm>
            <a:off x="0" y="1767815"/>
            <a:ext cx="9144000" cy="3322370"/>
          </a:xfrm>
          <a:prstGeom prst="rect">
            <a:avLst/>
          </a:prstGeom>
        </p:spPr>
      </p:pic>
    </p:spTree>
    <p:extLst>
      <p:ext uri="{BB962C8B-B14F-4D97-AF65-F5344CB8AC3E}">
        <p14:creationId xmlns:p14="http://schemas.microsoft.com/office/powerpoint/2010/main" val="237926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57201" y="1381124"/>
            <a:ext cx="8228012" cy="5172075"/>
          </a:xfrm>
        </p:spPr>
        <p:txBody>
          <a:bodyPr>
            <a:normAutofit/>
          </a:bodyPr>
          <a:lstStyle/>
          <a:p>
            <a:r>
              <a:rPr lang="en-US" dirty="0"/>
              <a:t> Automating data ingestion improves time-to-market goals.</a:t>
            </a:r>
          </a:p>
          <a:p>
            <a:r>
              <a:rPr lang="en-IN" dirty="0"/>
              <a:t>Automating data ingestion increases scalability.</a:t>
            </a:r>
          </a:p>
          <a:p>
            <a:r>
              <a:rPr lang="en-US" dirty="0"/>
              <a:t>Automating data ingestion refocuses on necessary work.</a:t>
            </a:r>
          </a:p>
          <a:p>
            <a:r>
              <a:rPr lang="en-IN" dirty="0"/>
              <a:t>Automating data ingestion mitigates risk.</a:t>
            </a:r>
          </a:p>
        </p:txBody>
      </p:sp>
      <p:sp>
        <p:nvSpPr>
          <p:cNvPr id="4" name="Title 3"/>
          <p:cNvSpPr>
            <a:spLocks noGrp="1"/>
          </p:cNvSpPr>
          <p:nvPr>
            <p:ph type="title"/>
          </p:nvPr>
        </p:nvSpPr>
        <p:spPr/>
        <p:txBody>
          <a:bodyPr/>
          <a:lstStyle/>
          <a:p>
            <a:pPr fontAlgn="base"/>
            <a:r>
              <a:rPr lang="en-US" b="0" dirty="0"/>
              <a:t>Reasons to automate data ingestion</a:t>
            </a:r>
          </a:p>
        </p:txBody>
      </p:sp>
    </p:spTree>
    <p:extLst>
      <p:ext uri="{BB962C8B-B14F-4D97-AF65-F5344CB8AC3E}">
        <p14:creationId xmlns:p14="http://schemas.microsoft.com/office/powerpoint/2010/main" val="31289945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5" name="Picture 4">
            <a:extLst>
              <a:ext uri="{FF2B5EF4-FFF2-40B4-BE49-F238E27FC236}">
                <a16:creationId xmlns:a16="http://schemas.microsoft.com/office/drawing/2014/main" id="{99096E80-5C70-A3B8-A2C3-E42FDEF31026}"/>
              </a:ext>
            </a:extLst>
          </p:cNvPr>
          <p:cNvPicPr>
            <a:picLocks noChangeAspect="1"/>
          </p:cNvPicPr>
          <p:nvPr/>
        </p:nvPicPr>
        <p:blipFill>
          <a:blip r:embed="rId2"/>
          <a:stretch>
            <a:fillRect/>
          </a:stretch>
        </p:blipFill>
        <p:spPr>
          <a:xfrm>
            <a:off x="426823" y="1676400"/>
            <a:ext cx="8329953" cy="3962400"/>
          </a:xfrm>
          <a:prstGeom prst="rect">
            <a:avLst/>
          </a:prstGeom>
        </p:spPr>
      </p:pic>
    </p:spTree>
    <p:extLst>
      <p:ext uri="{BB962C8B-B14F-4D97-AF65-F5344CB8AC3E}">
        <p14:creationId xmlns:p14="http://schemas.microsoft.com/office/powerpoint/2010/main" val="34914677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4" name="Picture 3">
            <a:extLst>
              <a:ext uri="{FF2B5EF4-FFF2-40B4-BE49-F238E27FC236}">
                <a16:creationId xmlns:a16="http://schemas.microsoft.com/office/drawing/2014/main" id="{B6BDB9E7-EDB2-6445-41A3-0B1676479157}"/>
              </a:ext>
            </a:extLst>
          </p:cNvPr>
          <p:cNvPicPr>
            <a:picLocks noChangeAspect="1"/>
          </p:cNvPicPr>
          <p:nvPr/>
        </p:nvPicPr>
        <p:blipFill>
          <a:blip r:embed="rId2"/>
          <a:stretch>
            <a:fillRect/>
          </a:stretch>
        </p:blipFill>
        <p:spPr>
          <a:xfrm>
            <a:off x="0" y="1676400"/>
            <a:ext cx="9144000" cy="3938036"/>
          </a:xfrm>
          <a:prstGeom prst="rect">
            <a:avLst/>
          </a:prstGeom>
        </p:spPr>
      </p:pic>
    </p:spTree>
    <p:extLst>
      <p:ext uri="{BB962C8B-B14F-4D97-AF65-F5344CB8AC3E}">
        <p14:creationId xmlns:p14="http://schemas.microsoft.com/office/powerpoint/2010/main" val="42088844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5" name="Picture 4">
            <a:extLst>
              <a:ext uri="{FF2B5EF4-FFF2-40B4-BE49-F238E27FC236}">
                <a16:creationId xmlns:a16="http://schemas.microsoft.com/office/drawing/2014/main" id="{6D4E0D68-5E5F-1E79-E38C-90AEB94B3722}"/>
              </a:ext>
            </a:extLst>
          </p:cNvPr>
          <p:cNvPicPr>
            <a:picLocks noChangeAspect="1"/>
          </p:cNvPicPr>
          <p:nvPr/>
        </p:nvPicPr>
        <p:blipFill>
          <a:blip r:embed="rId2"/>
          <a:stretch>
            <a:fillRect/>
          </a:stretch>
        </p:blipFill>
        <p:spPr>
          <a:xfrm>
            <a:off x="0" y="1524000"/>
            <a:ext cx="9144000" cy="4486577"/>
          </a:xfrm>
          <a:prstGeom prst="rect">
            <a:avLst/>
          </a:prstGeom>
        </p:spPr>
      </p:pic>
    </p:spTree>
    <p:extLst>
      <p:ext uri="{BB962C8B-B14F-4D97-AF65-F5344CB8AC3E}">
        <p14:creationId xmlns:p14="http://schemas.microsoft.com/office/powerpoint/2010/main" val="11094104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4" name="Picture 3">
            <a:extLst>
              <a:ext uri="{FF2B5EF4-FFF2-40B4-BE49-F238E27FC236}">
                <a16:creationId xmlns:a16="http://schemas.microsoft.com/office/drawing/2014/main" id="{70A13844-032A-45AD-A0A6-1ABD1CAE19F6}"/>
              </a:ext>
            </a:extLst>
          </p:cNvPr>
          <p:cNvPicPr>
            <a:picLocks noChangeAspect="1"/>
          </p:cNvPicPr>
          <p:nvPr/>
        </p:nvPicPr>
        <p:blipFill rotWithShape="1">
          <a:blip r:embed="rId2"/>
          <a:srcRect r="10266" b="68223"/>
          <a:stretch/>
        </p:blipFill>
        <p:spPr>
          <a:xfrm>
            <a:off x="152400" y="1981200"/>
            <a:ext cx="8687923" cy="1295400"/>
          </a:xfrm>
          <a:prstGeom prst="rect">
            <a:avLst/>
          </a:prstGeom>
        </p:spPr>
      </p:pic>
    </p:spTree>
    <p:extLst>
      <p:ext uri="{BB962C8B-B14F-4D97-AF65-F5344CB8AC3E}">
        <p14:creationId xmlns:p14="http://schemas.microsoft.com/office/powerpoint/2010/main" val="14347373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5" name="Picture 4">
            <a:extLst>
              <a:ext uri="{FF2B5EF4-FFF2-40B4-BE49-F238E27FC236}">
                <a16:creationId xmlns:a16="http://schemas.microsoft.com/office/drawing/2014/main" id="{21BDBD9D-E8DA-337A-0399-40DBD5F1D61F}"/>
              </a:ext>
            </a:extLst>
          </p:cNvPr>
          <p:cNvPicPr>
            <a:picLocks noChangeAspect="1"/>
          </p:cNvPicPr>
          <p:nvPr/>
        </p:nvPicPr>
        <p:blipFill rotWithShape="1">
          <a:blip r:embed="rId2"/>
          <a:srcRect r="5224" b="52941"/>
          <a:stretch/>
        </p:blipFill>
        <p:spPr>
          <a:xfrm>
            <a:off x="76200" y="1981200"/>
            <a:ext cx="8991600" cy="2529929"/>
          </a:xfrm>
          <a:prstGeom prst="rect">
            <a:avLst/>
          </a:prstGeom>
        </p:spPr>
      </p:pic>
    </p:spTree>
    <p:extLst>
      <p:ext uri="{BB962C8B-B14F-4D97-AF65-F5344CB8AC3E}">
        <p14:creationId xmlns:p14="http://schemas.microsoft.com/office/powerpoint/2010/main" val="23923238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4" name="Picture 3">
            <a:extLst>
              <a:ext uri="{FF2B5EF4-FFF2-40B4-BE49-F238E27FC236}">
                <a16:creationId xmlns:a16="http://schemas.microsoft.com/office/drawing/2014/main" id="{9FFBA032-A26F-107D-CCC8-190A0EA7A7E1}"/>
              </a:ext>
            </a:extLst>
          </p:cNvPr>
          <p:cNvPicPr>
            <a:picLocks noChangeAspect="1"/>
          </p:cNvPicPr>
          <p:nvPr/>
        </p:nvPicPr>
        <p:blipFill rotWithShape="1">
          <a:blip r:embed="rId2"/>
          <a:srcRect r="38333" b="57036"/>
          <a:stretch/>
        </p:blipFill>
        <p:spPr>
          <a:xfrm>
            <a:off x="31692" y="1373155"/>
            <a:ext cx="9138745" cy="3581400"/>
          </a:xfrm>
          <a:prstGeom prst="rect">
            <a:avLst/>
          </a:prstGeom>
        </p:spPr>
      </p:pic>
    </p:spTree>
    <p:extLst>
      <p:ext uri="{BB962C8B-B14F-4D97-AF65-F5344CB8AC3E}">
        <p14:creationId xmlns:p14="http://schemas.microsoft.com/office/powerpoint/2010/main" val="14773824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4" name="Picture 3">
            <a:extLst>
              <a:ext uri="{FF2B5EF4-FFF2-40B4-BE49-F238E27FC236}">
                <a16:creationId xmlns:a16="http://schemas.microsoft.com/office/drawing/2014/main" id="{4CB620B8-1C0C-CB1B-69BA-E119EA201245}"/>
              </a:ext>
            </a:extLst>
          </p:cNvPr>
          <p:cNvPicPr>
            <a:picLocks noChangeAspect="1"/>
          </p:cNvPicPr>
          <p:nvPr/>
        </p:nvPicPr>
        <p:blipFill rotWithShape="1">
          <a:blip r:embed="rId2"/>
          <a:srcRect r="6666" b="47826"/>
          <a:stretch/>
        </p:blipFill>
        <p:spPr>
          <a:xfrm>
            <a:off x="131895" y="1752600"/>
            <a:ext cx="8771467" cy="2819400"/>
          </a:xfrm>
          <a:prstGeom prst="rect">
            <a:avLst/>
          </a:prstGeom>
        </p:spPr>
      </p:pic>
    </p:spTree>
    <p:extLst>
      <p:ext uri="{BB962C8B-B14F-4D97-AF65-F5344CB8AC3E}">
        <p14:creationId xmlns:p14="http://schemas.microsoft.com/office/powerpoint/2010/main" val="199381147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5" name="Picture 4">
            <a:extLst>
              <a:ext uri="{FF2B5EF4-FFF2-40B4-BE49-F238E27FC236}">
                <a16:creationId xmlns:a16="http://schemas.microsoft.com/office/drawing/2014/main" id="{AB69D86D-4A33-8BC0-170C-76463D766658}"/>
              </a:ext>
            </a:extLst>
          </p:cNvPr>
          <p:cNvPicPr>
            <a:picLocks noChangeAspect="1"/>
          </p:cNvPicPr>
          <p:nvPr/>
        </p:nvPicPr>
        <p:blipFill>
          <a:blip r:embed="rId2"/>
          <a:stretch>
            <a:fillRect/>
          </a:stretch>
        </p:blipFill>
        <p:spPr>
          <a:xfrm>
            <a:off x="533400" y="2286000"/>
            <a:ext cx="8010526" cy="1676400"/>
          </a:xfrm>
          <a:prstGeom prst="rect">
            <a:avLst/>
          </a:prstGeom>
        </p:spPr>
      </p:pic>
    </p:spTree>
    <p:extLst>
      <p:ext uri="{BB962C8B-B14F-4D97-AF65-F5344CB8AC3E}">
        <p14:creationId xmlns:p14="http://schemas.microsoft.com/office/powerpoint/2010/main" val="20812348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4" name="Picture 3">
            <a:extLst>
              <a:ext uri="{FF2B5EF4-FFF2-40B4-BE49-F238E27FC236}">
                <a16:creationId xmlns:a16="http://schemas.microsoft.com/office/drawing/2014/main" id="{5FCA0D6B-93C0-78B4-D9F2-CEF50F08E09F}"/>
              </a:ext>
            </a:extLst>
          </p:cNvPr>
          <p:cNvPicPr>
            <a:picLocks noChangeAspect="1"/>
          </p:cNvPicPr>
          <p:nvPr/>
        </p:nvPicPr>
        <p:blipFill>
          <a:blip r:embed="rId2"/>
          <a:stretch>
            <a:fillRect/>
          </a:stretch>
        </p:blipFill>
        <p:spPr>
          <a:xfrm>
            <a:off x="471921" y="2057400"/>
            <a:ext cx="7819698" cy="2743200"/>
          </a:xfrm>
          <a:prstGeom prst="rect">
            <a:avLst/>
          </a:prstGeom>
        </p:spPr>
      </p:pic>
    </p:spTree>
    <p:extLst>
      <p:ext uri="{BB962C8B-B14F-4D97-AF65-F5344CB8AC3E}">
        <p14:creationId xmlns:p14="http://schemas.microsoft.com/office/powerpoint/2010/main" val="12430847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5" name="Picture 4">
            <a:extLst>
              <a:ext uri="{FF2B5EF4-FFF2-40B4-BE49-F238E27FC236}">
                <a16:creationId xmlns:a16="http://schemas.microsoft.com/office/drawing/2014/main" id="{573750F2-D1A0-78FF-CF0E-4576E1D29C78}"/>
              </a:ext>
            </a:extLst>
          </p:cNvPr>
          <p:cNvPicPr>
            <a:picLocks noChangeAspect="1"/>
          </p:cNvPicPr>
          <p:nvPr/>
        </p:nvPicPr>
        <p:blipFill>
          <a:blip r:embed="rId2"/>
          <a:stretch>
            <a:fillRect/>
          </a:stretch>
        </p:blipFill>
        <p:spPr>
          <a:xfrm>
            <a:off x="339568" y="1826561"/>
            <a:ext cx="8487788" cy="3736039"/>
          </a:xfrm>
          <a:prstGeom prst="rect">
            <a:avLst/>
          </a:prstGeom>
        </p:spPr>
      </p:pic>
    </p:spTree>
    <p:extLst>
      <p:ext uri="{BB962C8B-B14F-4D97-AF65-F5344CB8AC3E}">
        <p14:creationId xmlns:p14="http://schemas.microsoft.com/office/powerpoint/2010/main" val="2830446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Apache </a:t>
            </a:r>
            <a:r>
              <a:rPr lang="en-US" dirty="0" err="1"/>
              <a:t>NiFi</a:t>
            </a:r>
            <a:r>
              <a:rPr lang="en-US" dirty="0"/>
              <a:t> (a.k.a. Hortonworks </a:t>
            </a:r>
            <a:r>
              <a:rPr lang="en-US" dirty="0" err="1"/>
              <a:t>DataFlow</a:t>
            </a:r>
            <a:r>
              <a:rPr lang="en-US" dirty="0"/>
              <a:t>)</a:t>
            </a:r>
          </a:p>
          <a:p>
            <a:r>
              <a:rPr lang="en-IN" dirty="0"/>
              <a:t>Stream Sets Data Collector (SDC)</a:t>
            </a:r>
          </a:p>
          <a:p>
            <a:r>
              <a:rPr lang="en-IN" dirty="0" err="1"/>
              <a:t>Gobblin</a:t>
            </a:r>
            <a:endParaRPr lang="en-IN" dirty="0"/>
          </a:p>
          <a:p>
            <a:r>
              <a:rPr lang="en-IN" dirty="0" err="1"/>
              <a:t>Sqoop</a:t>
            </a:r>
            <a:endParaRPr lang="en-IN" dirty="0"/>
          </a:p>
          <a:p>
            <a:r>
              <a:rPr lang="en-IN" dirty="0"/>
              <a:t>Flume</a:t>
            </a:r>
          </a:p>
          <a:p>
            <a:r>
              <a:rPr lang="en-IN" dirty="0"/>
              <a:t>Kafka</a:t>
            </a:r>
          </a:p>
          <a:p>
            <a:r>
              <a:rPr lang="en-IN" dirty="0"/>
              <a:t>Airflow</a:t>
            </a:r>
          </a:p>
          <a:p>
            <a:r>
              <a:rPr lang="en-IN" dirty="0"/>
              <a:t>Spark</a:t>
            </a:r>
          </a:p>
          <a:p>
            <a:r>
              <a:rPr lang="en-IN" dirty="0" err="1"/>
              <a:t>petl</a:t>
            </a:r>
            <a:endParaRPr lang="en-IN" dirty="0"/>
          </a:p>
        </p:txBody>
      </p:sp>
      <p:sp>
        <p:nvSpPr>
          <p:cNvPr id="3" name="Title 2"/>
          <p:cNvSpPr>
            <a:spLocks noGrp="1"/>
          </p:cNvSpPr>
          <p:nvPr>
            <p:ph type="title"/>
          </p:nvPr>
        </p:nvSpPr>
        <p:spPr/>
        <p:txBody>
          <a:bodyPr/>
          <a:lstStyle/>
          <a:p>
            <a:r>
              <a:rPr lang="en-IN" dirty="0"/>
              <a:t>Data Ingestion Tools</a:t>
            </a:r>
          </a:p>
        </p:txBody>
      </p:sp>
    </p:spTree>
    <p:extLst>
      <p:ext uri="{BB962C8B-B14F-4D97-AF65-F5344CB8AC3E}">
        <p14:creationId xmlns:p14="http://schemas.microsoft.com/office/powerpoint/2010/main" val="13451404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4" name="Picture 3">
            <a:extLst>
              <a:ext uri="{FF2B5EF4-FFF2-40B4-BE49-F238E27FC236}">
                <a16:creationId xmlns:a16="http://schemas.microsoft.com/office/drawing/2014/main" id="{3E9FF842-72D7-96EC-363F-5E01D7E4BB3D}"/>
              </a:ext>
            </a:extLst>
          </p:cNvPr>
          <p:cNvPicPr>
            <a:picLocks noChangeAspect="1"/>
          </p:cNvPicPr>
          <p:nvPr/>
        </p:nvPicPr>
        <p:blipFill>
          <a:blip r:embed="rId2"/>
          <a:stretch>
            <a:fillRect/>
          </a:stretch>
        </p:blipFill>
        <p:spPr>
          <a:xfrm>
            <a:off x="381000" y="1321532"/>
            <a:ext cx="7924800" cy="5372566"/>
          </a:xfrm>
          <a:prstGeom prst="rect">
            <a:avLst/>
          </a:prstGeom>
        </p:spPr>
      </p:pic>
    </p:spTree>
    <p:extLst>
      <p:ext uri="{BB962C8B-B14F-4D97-AF65-F5344CB8AC3E}">
        <p14:creationId xmlns:p14="http://schemas.microsoft.com/office/powerpoint/2010/main" val="22728583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5" name="Picture 4">
            <a:extLst>
              <a:ext uri="{FF2B5EF4-FFF2-40B4-BE49-F238E27FC236}">
                <a16:creationId xmlns:a16="http://schemas.microsoft.com/office/drawing/2014/main" id="{F70C8D0F-E78C-3B29-6FF2-99A720257187}"/>
              </a:ext>
            </a:extLst>
          </p:cNvPr>
          <p:cNvPicPr>
            <a:picLocks noChangeAspect="1"/>
          </p:cNvPicPr>
          <p:nvPr/>
        </p:nvPicPr>
        <p:blipFill>
          <a:blip r:embed="rId2"/>
          <a:stretch>
            <a:fillRect/>
          </a:stretch>
        </p:blipFill>
        <p:spPr>
          <a:xfrm>
            <a:off x="372767" y="1263960"/>
            <a:ext cx="8316856" cy="5289240"/>
          </a:xfrm>
          <a:prstGeom prst="rect">
            <a:avLst/>
          </a:prstGeom>
        </p:spPr>
      </p:pic>
    </p:spTree>
    <p:extLst>
      <p:ext uri="{BB962C8B-B14F-4D97-AF65-F5344CB8AC3E}">
        <p14:creationId xmlns:p14="http://schemas.microsoft.com/office/powerpoint/2010/main" val="26684717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4" name="Picture 3">
            <a:extLst>
              <a:ext uri="{FF2B5EF4-FFF2-40B4-BE49-F238E27FC236}">
                <a16:creationId xmlns:a16="http://schemas.microsoft.com/office/drawing/2014/main" id="{DC4F5D08-B5A5-26F0-831B-7931D746A791}"/>
              </a:ext>
            </a:extLst>
          </p:cNvPr>
          <p:cNvPicPr>
            <a:picLocks noChangeAspect="1"/>
          </p:cNvPicPr>
          <p:nvPr/>
        </p:nvPicPr>
        <p:blipFill>
          <a:blip r:embed="rId2"/>
          <a:stretch>
            <a:fillRect/>
          </a:stretch>
        </p:blipFill>
        <p:spPr>
          <a:xfrm>
            <a:off x="461035" y="1905000"/>
            <a:ext cx="7905274" cy="2514600"/>
          </a:xfrm>
          <a:prstGeom prst="rect">
            <a:avLst/>
          </a:prstGeom>
        </p:spPr>
      </p:pic>
    </p:spTree>
    <p:extLst>
      <p:ext uri="{BB962C8B-B14F-4D97-AF65-F5344CB8AC3E}">
        <p14:creationId xmlns:p14="http://schemas.microsoft.com/office/powerpoint/2010/main" val="26605302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5" name="Picture 4">
            <a:extLst>
              <a:ext uri="{FF2B5EF4-FFF2-40B4-BE49-F238E27FC236}">
                <a16:creationId xmlns:a16="http://schemas.microsoft.com/office/drawing/2014/main" id="{4074E10D-AEEC-76CF-22D1-D94AECEDD1C9}"/>
              </a:ext>
            </a:extLst>
          </p:cNvPr>
          <p:cNvPicPr>
            <a:picLocks noChangeAspect="1"/>
          </p:cNvPicPr>
          <p:nvPr/>
        </p:nvPicPr>
        <p:blipFill>
          <a:blip r:embed="rId2"/>
          <a:stretch>
            <a:fillRect/>
          </a:stretch>
        </p:blipFill>
        <p:spPr>
          <a:xfrm>
            <a:off x="134285" y="1447800"/>
            <a:ext cx="8931414" cy="4945809"/>
          </a:xfrm>
          <a:prstGeom prst="rect">
            <a:avLst/>
          </a:prstGeom>
        </p:spPr>
      </p:pic>
    </p:spTree>
    <p:extLst>
      <p:ext uri="{BB962C8B-B14F-4D97-AF65-F5344CB8AC3E}">
        <p14:creationId xmlns:p14="http://schemas.microsoft.com/office/powerpoint/2010/main" val="8984087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4" name="Picture 3">
            <a:extLst>
              <a:ext uri="{FF2B5EF4-FFF2-40B4-BE49-F238E27FC236}">
                <a16:creationId xmlns:a16="http://schemas.microsoft.com/office/drawing/2014/main" id="{2237969D-9E0C-D680-6949-8D15A8C0E866}"/>
              </a:ext>
            </a:extLst>
          </p:cNvPr>
          <p:cNvPicPr>
            <a:picLocks noChangeAspect="1"/>
          </p:cNvPicPr>
          <p:nvPr/>
        </p:nvPicPr>
        <p:blipFill rotWithShape="1">
          <a:blip r:embed="rId2"/>
          <a:srcRect b="34904"/>
          <a:stretch/>
        </p:blipFill>
        <p:spPr>
          <a:xfrm>
            <a:off x="381000" y="1677864"/>
            <a:ext cx="8251201" cy="3732336"/>
          </a:xfrm>
          <a:prstGeom prst="rect">
            <a:avLst/>
          </a:prstGeom>
        </p:spPr>
      </p:pic>
    </p:spTree>
    <p:extLst>
      <p:ext uri="{BB962C8B-B14F-4D97-AF65-F5344CB8AC3E}">
        <p14:creationId xmlns:p14="http://schemas.microsoft.com/office/powerpoint/2010/main" val="24360807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3C51B-DF4B-E253-1749-00D05071DE25}"/>
              </a:ext>
            </a:extLst>
          </p:cNvPr>
          <p:cNvSpPr>
            <a:spLocks noGrp="1"/>
          </p:cNvSpPr>
          <p:nvPr>
            <p:ph type="title"/>
          </p:nvPr>
        </p:nvSpPr>
        <p:spPr/>
        <p:txBody>
          <a:bodyPr/>
          <a:lstStyle/>
          <a:p>
            <a:r>
              <a:rPr lang="en-IN" dirty="0"/>
              <a:t>SQL Built-In Function</a:t>
            </a:r>
          </a:p>
        </p:txBody>
      </p:sp>
      <p:pic>
        <p:nvPicPr>
          <p:cNvPr id="5" name="Picture 4">
            <a:extLst>
              <a:ext uri="{FF2B5EF4-FFF2-40B4-BE49-F238E27FC236}">
                <a16:creationId xmlns:a16="http://schemas.microsoft.com/office/drawing/2014/main" id="{9E59F7B3-99C5-C2E7-F62E-D231726ABB10}"/>
              </a:ext>
            </a:extLst>
          </p:cNvPr>
          <p:cNvPicPr>
            <a:picLocks noChangeAspect="1"/>
          </p:cNvPicPr>
          <p:nvPr/>
        </p:nvPicPr>
        <p:blipFill>
          <a:blip r:embed="rId2"/>
          <a:stretch>
            <a:fillRect/>
          </a:stretch>
        </p:blipFill>
        <p:spPr>
          <a:xfrm>
            <a:off x="254896" y="1905000"/>
            <a:ext cx="8634208" cy="3810330"/>
          </a:xfrm>
          <a:prstGeom prst="rect">
            <a:avLst/>
          </a:prstGeom>
        </p:spPr>
      </p:pic>
    </p:spTree>
    <p:extLst>
      <p:ext uri="{BB962C8B-B14F-4D97-AF65-F5344CB8AC3E}">
        <p14:creationId xmlns:p14="http://schemas.microsoft.com/office/powerpoint/2010/main" val="28164740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5784C-6E1F-C468-0D6D-07E1A24E3BE5}"/>
              </a:ext>
            </a:extLst>
          </p:cNvPr>
          <p:cNvSpPr>
            <a:spLocks noGrp="1"/>
          </p:cNvSpPr>
          <p:nvPr>
            <p:ph type="title"/>
          </p:nvPr>
        </p:nvSpPr>
        <p:spPr/>
        <p:txBody>
          <a:bodyPr/>
          <a:lstStyle/>
          <a:p>
            <a:r>
              <a:rPr lang="en-IN" dirty="0"/>
              <a:t>Load Queries from .SQL file</a:t>
            </a:r>
          </a:p>
        </p:txBody>
      </p:sp>
      <p:pic>
        <p:nvPicPr>
          <p:cNvPr id="4" name="Picture 3">
            <a:extLst>
              <a:ext uri="{FF2B5EF4-FFF2-40B4-BE49-F238E27FC236}">
                <a16:creationId xmlns:a16="http://schemas.microsoft.com/office/drawing/2014/main" id="{50F40D32-8FE3-21D9-8AF3-B14B1618276A}"/>
              </a:ext>
            </a:extLst>
          </p:cNvPr>
          <p:cNvPicPr>
            <a:picLocks noChangeAspect="1"/>
          </p:cNvPicPr>
          <p:nvPr/>
        </p:nvPicPr>
        <p:blipFill rotWithShape="1">
          <a:blip r:embed="rId2"/>
          <a:srcRect r="10266" b="73333"/>
          <a:stretch/>
        </p:blipFill>
        <p:spPr>
          <a:xfrm>
            <a:off x="132960" y="2438400"/>
            <a:ext cx="8921621" cy="1524000"/>
          </a:xfrm>
          <a:prstGeom prst="rect">
            <a:avLst/>
          </a:prstGeom>
        </p:spPr>
      </p:pic>
      <p:sp>
        <p:nvSpPr>
          <p:cNvPr id="5" name="TextBox 4">
            <a:extLst>
              <a:ext uri="{FF2B5EF4-FFF2-40B4-BE49-F238E27FC236}">
                <a16:creationId xmlns:a16="http://schemas.microsoft.com/office/drawing/2014/main" id="{364401F7-BAFC-D784-7176-FB3C5718D0C6}"/>
              </a:ext>
            </a:extLst>
          </p:cNvPr>
          <p:cNvSpPr txBox="1"/>
          <p:nvPr/>
        </p:nvSpPr>
        <p:spPr>
          <a:xfrm>
            <a:off x="412848" y="1518591"/>
            <a:ext cx="8318303" cy="369332"/>
          </a:xfrm>
          <a:prstGeom prst="rect">
            <a:avLst/>
          </a:prstGeom>
          <a:noFill/>
        </p:spPr>
        <p:txBody>
          <a:bodyPr wrap="none" rtlCol="0">
            <a:spAutoFit/>
          </a:bodyPr>
          <a:lstStyle/>
          <a:p>
            <a:r>
              <a:rPr lang="en-IN"/>
              <a:t>mysql -u root -p &lt;"F:/Local disk/MySql/presentations/mysqlsampledatabase.sql"</a:t>
            </a:r>
            <a:endParaRPr lang="en-IN" dirty="0"/>
          </a:p>
        </p:txBody>
      </p:sp>
    </p:spTree>
    <p:extLst>
      <p:ext uri="{BB962C8B-B14F-4D97-AF65-F5344CB8AC3E}">
        <p14:creationId xmlns:p14="http://schemas.microsoft.com/office/powerpoint/2010/main" val="29629023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E2A9-B197-5118-1CE5-D9283AC052AE}"/>
              </a:ext>
            </a:extLst>
          </p:cNvPr>
          <p:cNvSpPr>
            <a:spLocks noGrp="1"/>
          </p:cNvSpPr>
          <p:nvPr>
            <p:ph type="title"/>
          </p:nvPr>
        </p:nvSpPr>
        <p:spPr/>
        <p:txBody>
          <a:bodyPr/>
          <a:lstStyle/>
          <a:p>
            <a:r>
              <a:rPr lang="en-IN" dirty="0"/>
              <a:t>Order by</a:t>
            </a:r>
          </a:p>
        </p:txBody>
      </p:sp>
      <p:pic>
        <p:nvPicPr>
          <p:cNvPr id="4" name="Picture 3">
            <a:extLst>
              <a:ext uri="{FF2B5EF4-FFF2-40B4-BE49-F238E27FC236}">
                <a16:creationId xmlns:a16="http://schemas.microsoft.com/office/drawing/2014/main" id="{3D636EA6-3842-BF77-20D2-117B9B0F782E}"/>
              </a:ext>
            </a:extLst>
          </p:cNvPr>
          <p:cNvPicPr>
            <a:picLocks noChangeAspect="1"/>
          </p:cNvPicPr>
          <p:nvPr/>
        </p:nvPicPr>
        <p:blipFill>
          <a:blip r:embed="rId2"/>
          <a:stretch>
            <a:fillRect/>
          </a:stretch>
        </p:blipFill>
        <p:spPr>
          <a:xfrm>
            <a:off x="-8335" y="1371600"/>
            <a:ext cx="9144000" cy="5143500"/>
          </a:xfrm>
          <a:prstGeom prst="rect">
            <a:avLst/>
          </a:prstGeom>
        </p:spPr>
      </p:pic>
    </p:spTree>
    <p:extLst>
      <p:ext uri="{BB962C8B-B14F-4D97-AF65-F5344CB8AC3E}">
        <p14:creationId xmlns:p14="http://schemas.microsoft.com/office/powerpoint/2010/main" val="7159177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E2A9-B197-5118-1CE5-D9283AC052AE}"/>
              </a:ext>
            </a:extLst>
          </p:cNvPr>
          <p:cNvSpPr>
            <a:spLocks noGrp="1"/>
          </p:cNvSpPr>
          <p:nvPr>
            <p:ph type="title"/>
          </p:nvPr>
        </p:nvSpPr>
        <p:spPr/>
        <p:txBody>
          <a:bodyPr/>
          <a:lstStyle/>
          <a:p>
            <a:r>
              <a:rPr lang="en-IN" dirty="0"/>
              <a:t>Second Highest Using Subquery</a:t>
            </a:r>
          </a:p>
        </p:txBody>
      </p:sp>
      <p:sp>
        <p:nvSpPr>
          <p:cNvPr id="3" name="TextBox 2">
            <a:extLst>
              <a:ext uri="{FF2B5EF4-FFF2-40B4-BE49-F238E27FC236}">
                <a16:creationId xmlns:a16="http://schemas.microsoft.com/office/drawing/2014/main" id="{707A1659-7E9E-BFEA-9446-FDC6EC24605A}"/>
              </a:ext>
            </a:extLst>
          </p:cNvPr>
          <p:cNvSpPr txBox="1"/>
          <p:nvPr/>
        </p:nvSpPr>
        <p:spPr>
          <a:xfrm>
            <a:off x="461035" y="1524000"/>
            <a:ext cx="8205261" cy="646331"/>
          </a:xfrm>
          <a:prstGeom prst="rect">
            <a:avLst/>
          </a:prstGeom>
          <a:noFill/>
        </p:spPr>
        <p:txBody>
          <a:bodyPr wrap="square" rtlCol="0">
            <a:spAutoFit/>
          </a:bodyPr>
          <a:lstStyle/>
          <a:p>
            <a:r>
              <a:rPr lang="en-US"/>
              <a:t>select max(buyprice) from products where buyprice &lt; (select max(buyprice) from products);</a:t>
            </a:r>
            <a:endParaRPr lang="en-IN" dirty="0"/>
          </a:p>
        </p:txBody>
      </p:sp>
      <p:pic>
        <p:nvPicPr>
          <p:cNvPr id="6" name="Picture 5">
            <a:extLst>
              <a:ext uri="{FF2B5EF4-FFF2-40B4-BE49-F238E27FC236}">
                <a16:creationId xmlns:a16="http://schemas.microsoft.com/office/drawing/2014/main" id="{482491D4-4AE9-8320-6BC0-C4C66DAC2A21}"/>
              </a:ext>
            </a:extLst>
          </p:cNvPr>
          <p:cNvPicPr>
            <a:picLocks noChangeAspect="1"/>
          </p:cNvPicPr>
          <p:nvPr/>
        </p:nvPicPr>
        <p:blipFill rotWithShape="1">
          <a:blip r:embed="rId2"/>
          <a:srcRect r="27500" b="74815"/>
          <a:stretch/>
        </p:blipFill>
        <p:spPr>
          <a:xfrm>
            <a:off x="461034" y="2514600"/>
            <a:ext cx="8189259" cy="1600200"/>
          </a:xfrm>
          <a:prstGeom prst="rect">
            <a:avLst/>
          </a:prstGeom>
        </p:spPr>
      </p:pic>
    </p:spTree>
    <p:extLst>
      <p:ext uri="{BB962C8B-B14F-4D97-AF65-F5344CB8AC3E}">
        <p14:creationId xmlns:p14="http://schemas.microsoft.com/office/powerpoint/2010/main" val="7212227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E2A9-B197-5118-1CE5-D9283AC052AE}"/>
              </a:ext>
            </a:extLst>
          </p:cNvPr>
          <p:cNvSpPr>
            <a:spLocks noGrp="1"/>
          </p:cNvSpPr>
          <p:nvPr>
            <p:ph type="title"/>
          </p:nvPr>
        </p:nvSpPr>
        <p:spPr/>
        <p:txBody>
          <a:bodyPr/>
          <a:lstStyle/>
          <a:p>
            <a:r>
              <a:rPr lang="en-IN" dirty="0"/>
              <a:t>Subquery</a:t>
            </a:r>
          </a:p>
        </p:txBody>
      </p:sp>
      <p:sp>
        <p:nvSpPr>
          <p:cNvPr id="3" name="TextBox 2">
            <a:extLst>
              <a:ext uri="{FF2B5EF4-FFF2-40B4-BE49-F238E27FC236}">
                <a16:creationId xmlns:a16="http://schemas.microsoft.com/office/drawing/2014/main" id="{707A1659-7E9E-BFEA-9446-FDC6EC24605A}"/>
              </a:ext>
            </a:extLst>
          </p:cNvPr>
          <p:cNvSpPr txBox="1"/>
          <p:nvPr/>
        </p:nvSpPr>
        <p:spPr>
          <a:xfrm>
            <a:off x="461035" y="1524000"/>
            <a:ext cx="8205261" cy="646331"/>
          </a:xfrm>
          <a:prstGeom prst="rect">
            <a:avLst/>
          </a:prstGeom>
          <a:noFill/>
        </p:spPr>
        <p:txBody>
          <a:bodyPr wrap="square" rtlCol="0">
            <a:spAutoFit/>
          </a:bodyPr>
          <a:lstStyle/>
          <a:p>
            <a:r>
              <a:rPr lang="en-US" dirty="0"/>
              <a:t>select * from customers where </a:t>
            </a:r>
            <a:r>
              <a:rPr lang="en-US" dirty="0" err="1"/>
              <a:t>creditlimit</a:t>
            </a:r>
            <a:r>
              <a:rPr lang="en-US" dirty="0"/>
              <a:t> in (select </a:t>
            </a:r>
            <a:r>
              <a:rPr lang="en-US" dirty="0" err="1"/>
              <a:t>creditLimit</a:t>
            </a:r>
            <a:r>
              <a:rPr lang="en-US" dirty="0"/>
              <a:t> from customers where </a:t>
            </a:r>
            <a:r>
              <a:rPr lang="en-US" dirty="0" err="1"/>
              <a:t>creditlimit</a:t>
            </a:r>
            <a:r>
              <a:rPr lang="en-US" dirty="0"/>
              <a:t>&lt;65000);</a:t>
            </a:r>
            <a:endParaRPr lang="en-IN" dirty="0"/>
          </a:p>
        </p:txBody>
      </p:sp>
    </p:spTree>
    <p:extLst>
      <p:ext uri="{BB962C8B-B14F-4D97-AF65-F5344CB8AC3E}">
        <p14:creationId xmlns:p14="http://schemas.microsoft.com/office/powerpoint/2010/main" val="347082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Panoply</a:t>
            </a:r>
          </a:p>
          <a:p>
            <a:r>
              <a:rPr lang="en-IN" dirty="0"/>
              <a:t>Pandas</a:t>
            </a:r>
          </a:p>
          <a:p>
            <a:r>
              <a:rPr lang="en-IN" dirty="0"/>
              <a:t>Bubbles</a:t>
            </a:r>
          </a:p>
          <a:p>
            <a:r>
              <a:rPr lang="en-IN" dirty="0"/>
              <a:t>Bonobo</a:t>
            </a:r>
          </a:p>
          <a:p>
            <a:r>
              <a:rPr lang="en-IN" dirty="0"/>
              <a:t>Luigi</a:t>
            </a:r>
          </a:p>
          <a:p>
            <a:r>
              <a:rPr lang="en-IN" dirty="0" err="1"/>
              <a:t>etlalchemy</a:t>
            </a:r>
            <a:endParaRPr lang="en-IN" dirty="0"/>
          </a:p>
          <a:p>
            <a:endParaRPr lang="en-IN" dirty="0"/>
          </a:p>
        </p:txBody>
      </p:sp>
      <p:sp>
        <p:nvSpPr>
          <p:cNvPr id="3" name="Title 2"/>
          <p:cNvSpPr>
            <a:spLocks noGrp="1"/>
          </p:cNvSpPr>
          <p:nvPr>
            <p:ph type="title"/>
          </p:nvPr>
        </p:nvSpPr>
        <p:spPr/>
        <p:txBody>
          <a:bodyPr/>
          <a:lstStyle/>
          <a:p>
            <a:r>
              <a:rPr lang="en-IN" dirty="0"/>
              <a:t>Data Ingestion Tools</a:t>
            </a:r>
          </a:p>
        </p:txBody>
      </p:sp>
    </p:spTree>
    <p:extLst>
      <p:ext uri="{BB962C8B-B14F-4D97-AF65-F5344CB8AC3E}">
        <p14:creationId xmlns:p14="http://schemas.microsoft.com/office/powerpoint/2010/main" val="26854634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E2A9-B197-5118-1CE5-D9283AC052AE}"/>
              </a:ext>
            </a:extLst>
          </p:cNvPr>
          <p:cNvSpPr>
            <a:spLocks noGrp="1"/>
          </p:cNvSpPr>
          <p:nvPr>
            <p:ph type="title"/>
          </p:nvPr>
        </p:nvSpPr>
        <p:spPr/>
        <p:txBody>
          <a:bodyPr/>
          <a:lstStyle/>
          <a:p>
            <a:r>
              <a:rPr lang="en-IN" dirty="0"/>
              <a:t>Like</a:t>
            </a:r>
          </a:p>
        </p:txBody>
      </p:sp>
      <p:sp>
        <p:nvSpPr>
          <p:cNvPr id="3" name="TextBox 2">
            <a:extLst>
              <a:ext uri="{FF2B5EF4-FFF2-40B4-BE49-F238E27FC236}">
                <a16:creationId xmlns:a16="http://schemas.microsoft.com/office/drawing/2014/main" id="{707A1659-7E9E-BFEA-9446-FDC6EC24605A}"/>
              </a:ext>
            </a:extLst>
          </p:cNvPr>
          <p:cNvSpPr txBox="1"/>
          <p:nvPr/>
        </p:nvSpPr>
        <p:spPr>
          <a:xfrm>
            <a:off x="461035" y="1524000"/>
            <a:ext cx="8205261" cy="369332"/>
          </a:xfrm>
          <a:prstGeom prst="rect">
            <a:avLst/>
          </a:prstGeom>
          <a:noFill/>
        </p:spPr>
        <p:txBody>
          <a:bodyPr wrap="square" rtlCol="0">
            <a:spAutoFit/>
          </a:bodyPr>
          <a:lstStyle/>
          <a:p>
            <a:r>
              <a:rPr lang="en-US" dirty="0"/>
              <a:t>select </a:t>
            </a:r>
            <a:r>
              <a:rPr lang="en-US" dirty="0" err="1"/>
              <a:t>customerName</a:t>
            </a:r>
            <a:r>
              <a:rPr lang="en-US" dirty="0"/>
              <a:t> from customers where </a:t>
            </a:r>
            <a:r>
              <a:rPr lang="en-US" dirty="0" err="1"/>
              <a:t>customerName</a:t>
            </a:r>
            <a:r>
              <a:rPr lang="en-US" dirty="0"/>
              <a:t> like 'R%';</a:t>
            </a:r>
            <a:endParaRPr lang="en-IN" dirty="0"/>
          </a:p>
        </p:txBody>
      </p:sp>
    </p:spTree>
    <p:extLst>
      <p:ext uri="{BB962C8B-B14F-4D97-AF65-F5344CB8AC3E}">
        <p14:creationId xmlns:p14="http://schemas.microsoft.com/office/powerpoint/2010/main" val="12069076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E2A9-B197-5118-1CE5-D9283AC052AE}"/>
              </a:ext>
            </a:extLst>
          </p:cNvPr>
          <p:cNvSpPr>
            <a:spLocks noGrp="1"/>
          </p:cNvSpPr>
          <p:nvPr>
            <p:ph type="title"/>
          </p:nvPr>
        </p:nvSpPr>
        <p:spPr/>
        <p:txBody>
          <a:bodyPr/>
          <a:lstStyle/>
          <a:p>
            <a:r>
              <a:rPr lang="en-IN" dirty="0"/>
              <a:t>Alias</a:t>
            </a:r>
          </a:p>
        </p:txBody>
      </p:sp>
      <p:sp>
        <p:nvSpPr>
          <p:cNvPr id="3" name="TextBox 2">
            <a:extLst>
              <a:ext uri="{FF2B5EF4-FFF2-40B4-BE49-F238E27FC236}">
                <a16:creationId xmlns:a16="http://schemas.microsoft.com/office/drawing/2014/main" id="{707A1659-7E9E-BFEA-9446-FDC6EC24605A}"/>
              </a:ext>
            </a:extLst>
          </p:cNvPr>
          <p:cNvSpPr txBox="1"/>
          <p:nvPr/>
        </p:nvSpPr>
        <p:spPr>
          <a:xfrm>
            <a:off x="461035" y="1524000"/>
            <a:ext cx="8205261" cy="646331"/>
          </a:xfrm>
          <a:prstGeom prst="rect">
            <a:avLst/>
          </a:prstGeom>
          <a:noFill/>
        </p:spPr>
        <p:txBody>
          <a:bodyPr wrap="square" rtlCol="0">
            <a:spAutoFit/>
          </a:bodyPr>
          <a:lstStyle/>
          <a:p>
            <a:r>
              <a:rPr lang="en-US"/>
              <a:t>select customerName as "Customer Name" from customers where customerName like 'R%';</a:t>
            </a:r>
            <a:endParaRPr lang="en-IN" dirty="0"/>
          </a:p>
        </p:txBody>
      </p:sp>
      <p:pic>
        <p:nvPicPr>
          <p:cNvPr id="5" name="Picture 4">
            <a:extLst>
              <a:ext uri="{FF2B5EF4-FFF2-40B4-BE49-F238E27FC236}">
                <a16:creationId xmlns:a16="http://schemas.microsoft.com/office/drawing/2014/main" id="{43E0A8F2-822F-7F07-247A-6FF9C247DFA4}"/>
              </a:ext>
            </a:extLst>
          </p:cNvPr>
          <p:cNvPicPr>
            <a:picLocks noChangeAspect="1"/>
          </p:cNvPicPr>
          <p:nvPr/>
        </p:nvPicPr>
        <p:blipFill rotWithShape="1">
          <a:blip r:embed="rId2"/>
          <a:srcRect r="32500" b="54865"/>
          <a:stretch/>
        </p:blipFill>
        <p:spPr>
          <a:xfrm>
            <a:off x="462590" y="2387924"/>
            <a:ext cx="8440488" cy="3174675"/>
          </a:xfrm>
          <a:prstGeom prst="rect">
            <a:avLst/>
          </a:prstGeom>
        </p:spPr>
      </p:pic>
    </p:spTree>
    <p:extLst>
      <p:ext uri="{BB962C8B-B14F-4D97-AF65-F5344CB8AC3E}">
        <p14:creationId xmlns:p14="http://schemas.microsoft.com/office/powerpoint/2010/main" val="36179429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AB73-45FC-38B8-B6B4-16A76EE631A8}"/>
              </a:ext>
            </a:extLst>
          </p:cNvPr>
          <p:cNvSpPr>
            <a:spLocks noGrp="1"/>
          </p:cNvSpPr>
          <p:nvPr>
            <p:ph type="title"/>
          </p:nvPr>
        </p:nvSpPr>
        <p:spPr/>
        <p:txBody>
          <a:bodyPr/>
          <a:lstStyle/>
          <a:p>
            <a:r>
              <a:rPr lang="en-IN" dirty="0"/>
              <a:t>Inner Join</a:t>
            </a:r>
          </a:p>
        </p:txBody>
      </p:sp>
      <p:pic>
        <p:nvPicPr>
          <p:cNvPr id="4" name="Picture 3">
            <a:extLst>
              <a:ext uri="{FF2B5EF4-FFF2-40B4-BE49-F238E27FC236}">
                <a16:creationId xmlns:a16="http://schemas.microsoft.com/office/drawing/2014/main" id="{1DE6DA30-E111-BFC6-F969-1F589C277991}"/>
              </a:ext>
            </a:extLst>
          </p:cNvPr>
          <p:cNvPicPr>
            <a:picLocks noChangeAspect="1"/>
          </p:cNvPicPr>
          <p:nvPr/>
        </p:nvPicPr>
        <p:blipFill rotWithShape="1">
          <a:blip r:embed="rId2"/>
          <a:srcRect t="40438" r="7189" b="6258"/>
          <a:stretch/>
        </p:blipFill>
        <p:spPr>
          <a:xfrm>
            <a:off x="990600" y="1852354"/>
            <a:ext cx="6172200" cy="3377242"/>
          </a:xfrm>
          <a:prstGeom prst="rect">
            <a:avLst/>
          </a:prstGeom>
        </p:spPr>
      </p:pic>
    </p:spTree>
    <p:extLst>
      <p:ext uri="{BB962C8B-B14F-4D97-AF65-F5344CB8AC3E}">
        <p14:creationId xmlns:p14="http://schemas.microsoft.com/office/powerpoint/2010/main" val="7148342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C85AD1-8C9F-8D67-AEC4-26551DEE79FA}"/>
              </a:ext>
            </a:extLst>
          </p:cNvPr>
          <p:cNvSpPr>
            <a:spLocks noGrp="1"/>
          </p:cNvSpPr>
          <p:nvPr>
            <p:ph sz="quarter" idx="12"/>
          </p:nvPr>
        </p:nvSpPr>
        <p:spPr/>
        <p:txBody>
          <a:bodyPr/>
          <a:lstStyle/>
          <a:p>
            <a:r>
              <a:rPr lang="en-US" dirty="0"/>
              <a:t>select </a:t>
            </a:r>
            <a:r>
              <a:rPr lang="en-US" dirty="0" err="1"/>
              <a:t>c.customerName,c.city,o.shippedDate</a:t>
            </a:r>
            <a:r>
              <a:rPr lang="en-US" dirty="0"/>
              <a:t> from customers c inner join orders o on </a:t>
            </a:r>
            <a:r>
              <a:rPr lang="en-US" dirty="0" err="1"/>
              <a:t>c.customerNumber</a:t>
            </a:r>
            <a:r>
              <a:rPr lang="en-US" dirty="0"/>
              <a:t>=</a:t>
            </a:r>
            <a:r>
              <a:rPr lang="en-US" dirty="0" err="1"/>
              <a:t>o.customerNumber</a:t>
            </a:r>
            <a:endParaRPr lang="en-US" dirty="0"/>
          </a:p>
          <a:p>
            <a:endParaRPr lang="en-US" dirty="0"/>
          </a:p>
          <a:p>
            <a:r>
              <a:rPr lang="en-US" dirty="0"/>
              <a:t>select </a:t>
            </a:r>
            <a:r>
              <a:rPr lang="en-US" dirty="0" err="1"/>
              <a:t>c.customerName,c.city,o.shippedDate</a:t>
            </a:r>
            <a:r>
              <a:rPr lang="en-US" dirty="0"/>
              <a:t> from customers c inner join orders o where </a:t>
            </a:r>
            <a:r>
              <a:rPr lang="en-US" dirty="0" err="1"/>
              <a:t>c.customerNumber</a:t>
            </a:r>
            <a:r>
              <a:rPr lang="en-US" dirty="0"/>
              <a:t>=</a:t>
            </a:r>
            <a:r>
              <a:rPr lang="en-US" dirty="0" err="1"/>
              <a:t>o.customerNumber</a:t>
            </a:r>
            <a:r>
              <a:rPr lang="en-US" dirty="0"/>
              <a:t> and </a:t>
            </a:r>
            <a:r>
              <a:rPr lang="en-US" dirty="0" err="1"/>
              <a:t>o.shippedDate</a:t>
            </a:r>
            <a:r>
              <a:rPr lang="en-US" dirty="0"/>
              <a:t> is NOT NULL;</a:t>
            </a:r>
            <a:endParaRPr lang="en-IN" dirty="0"/>
          </a:p>
        </p:txBody>
      </p:sp>
      <p:sp>
        <p:nvSpPr>
          <p:cNvPr id="2" name="Title 1">
            <a:extLst>
              <a:ext uri="{FF2B5EF4-FFF2-40B4-BE49-F238E27FC236}">
                <a16:creationId xmlns:a16="http://schemas.microsoft.com/office/drawing/2014/main" id="{1D8EAB73-45FC-38B8-B6B4-16A76EE631A8}"/>
              </a:ext>
            </a:extLst>
          </p:cNvPr>
          <p:cNvSpPr>
            <a:spLocks noGrp="1"/>
          </p:cNvSpPr>
          <p:nvPr>
            <p:ph type="title"/>
          </p:nvPr>
        </p:nvSpPr>
        <p:spPr/>
        <p:txBody>
          <a:bodyPr/>
          <a:lstStyle/>
          <a:p>
            <a:r>
              <a:rPr lang="en-IN" dirty="0"/>
              <a:t>Inner Join</a:t>
            </a:r>
          </a:p>
        </p:txBody>
      </p:sp>
    </p:spTree>
    <p:extLst>
      <p:ext uri="{BB962C8B-B14F-4D97-AF65-F5344CB8AC3E}">
        <p14:creationId xmlns:p14="http://schemas.microsoft.com/office/powerpoint/2010/main" val="34866814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C85AD1-8C9F-8D67-AEC4-26551DEE79FA}"/>
              </a:ext>
            </a:extLst>
          </p:cNvPr>
          <p:cNvSpPr>
            <a:spLocks noGrp="1"/>
          </p:cNvSpPr>
          <p:nvPr>
            <p:ph sz="quarter" idx="12"/>
          </p:nvPr>
        </p:nvSpPr>
        <p:spPr/>
        <p:txBody>
          <a:bodyPr/>
          <a:lstStyle/>
          <a:p>
            <a:r>
              <a:rPr lang="en-US" dirty="0"/>
              <a:t>select </a:t>
            </a:r>
            <a:r>
              <a:rPr lang="en-US" dirty="0" err="1"/>
              <a:t>concat</a:t>
            </a:r>
            <a:r>
              <a:rPr lang="en-US" dirty="0"/>
              <a:t>(</a:t>
            </a:r>
            <a:r>
              <a:rPr lang="en-US" dirty="0" err="1"/>
              <a:t>e.firstName</a:t>
            </a:r>
            <a:r>
              <a:rPr lang="en-US" dirty="0"/>
              <a:t>," ",</a:t>
            </a:r>
            <a:r>
              <a:rPr lang="en-US" dirty="0" err="1"/>
              <a:t>e.lastName</a:t>
            </a:r>
            <a:r>
              <a:rPr lang="en-US" dirty="0"/>
              <a:t>) as "Employee Name", </a:t>
            </a:r>
            <a:r>
              <a:rPr lang="en-US" dirty="0" err="1"/>
              <a:t>concat</a:t>
            </a:r>
            <a:r>
              <a:rPr lang="en-US" dirty="0"/>
              <a:t>(o.addressLine1," ",o.addressLine2," ",city," ",state," ",country," ",</a:t>
            </a:r>
            <a:r>
              <a:rPr lang="en-US" dirty="0" err="1"/>
              <a:t>postalcode</a:t>
            </a:r>
            <a:r>
              <a:rPr lang="en-US" dirty="0"/>
              <a:t>) as "Office Address"   from employees e inner join offices o where </a:t>
            </a:r>
            <a:r>
              <a:rPr lang="en-US" dirty="0" err="1"/>
              <a:t>e.officecode</a:t>
            </a:r>
            <a:r>
              <a:rPr lang="en-US" dirty="0"/>
              <a:t>=</a:t>
            </a:r>
            <a:r>
              <a:rPr lang="en-US" dirty="0" err="1"/>
              <a:t>o.officecode</a:t>
            </a:r>
            <a:r>
              <a:rPr lang="en-US" dirty="0"/>
              <a:t> and o.addressLine1 is not null and o.addressLine2 is not null and city is not null and state is not null;</a:t>
            </a:r>
            <a:endParaRPr lang="en-IN" dirty="0"/>
          </a:p>
        </p:txBody>
      </p:sp>
      <p:sp>
        <p:nvSpPr>
          <p:cNvPr id="2" name="Title 1">
            <a:extLst>
              <a:ext uri="{FF2B5EF4-FFF2-40B4-BE49-F238E27FC236}">
                <a16:creationId xmlns:a16="http://schemas.microsoft.com/office/drawing/2014/main" id="{1D8EAB73-45FC-38B8-B6B4-16A76EE631A8}"/>
              </a:ext>
            </a:extLst>
          </p:cNvPr>
          <p:cNvSpPr>
            <a:spLocks noGrp="1"/>
          </p:cNvSpPr>
          <p:nvPr>
            <p:ph type="title"/>
          </p:nvPr>
        </p:nvSpPr>
        <p:spPr/>
        <p:txBody>
          <a:bodyPr/>
          <a:lstStyle/>
          <a:p>
            <a:r>
              <a:rPr lang="en-IN" dirty="0"/>
              <a:t>Inner Join</a:t>
            </a:r>
          </a:p>
        </p:txBody>
      </p:sp>
    </p:spTree>
    <p:extLst>
      <p:ext uri="{BB962C8B-B14F-4D97-AF65-F5344CB8AC3E}">
        <p14:creationId xmlns:p14="http://schemas.microsoft.com/office/powerpoint/2010/main" val="965474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AB73-45FC-38B8-B6B4-16A76EE631A8}"/>
              </a:ext>
            </a:extLst>
          </p:cNvPr>
          <p:cNvSpPr>
            <a:spLocks noGrp="1"/>
          </p:cNvSpPr>
          <p:nvPr>
            <p:ph type="title"/>
          </p:nvPr>
        </p:nvSpPr>
        <p:spPr/>
        <p:txBody>
          <a:bodyPr/>
          <a:lstStyle/>
          <a:p>
            <a:r>
              <a:rPr lang="en-IN" dirty="0"/>
              <a:t>Right Join</a:t>
            </a:r>
          </a:p>
        </p:txBody>
      </p:sp>
      <p:pic>
        <p:nvPicPr>
          <p:cNvPr id="4" name="Picture 3">
            <a:extLst>
              <a:ext uri="{FF2B5EF4-FFF2-40B4-BE49-F238E27FC236}">
                <a16:creationId xmlns:a16="http://schemas.microsoft.com/office/drawing/2014/main" id="{1CB6FFDD-049C-91C7-497A-F19924427B46}"/>
              </a:ext>
            </a:extLst>
          </p:cNvPr>
          <p:cNvPicPr>
            <a:picLocks noChangeAspect="1"/>
          </p:cNvPicPr>
          <p:nvPr/>
        </p:nvPicPr>
        <p:blipFill rotWithShape="1">
          <a:blip r:embed="rId2"/>
          <a:srcRect t="30466" b="10295"/>
          <a:stretch/>
        </p:blipFill>
        <p:spPr>
          <a:xfrm>
            <a:off x="609600" y="1905000"/>
            <a:ext cx="6609806" cy="3352800"/>
          </a:xfrm>
          <a:prstGeom prst="rect">
            <a:avLst/>
          </a:prstGeom>
        </p:spPr>
      </p:pic>
    </p:spTree>
    <p:extLst>
      <p:ext uri="{BB962C8B-B14F-4D97-AF65-F5344CB8AC3E}">
        <p14:creationId xmlns:p14="http://schemas.microsoft.com/office/powerpoint/2010/main" val="24176372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718BFC-7D0E-B110-90D4-9CC23FB67856}"/>
              </a:ext>
            </a:extLst>
          </p:cNvPr>
          <p:cNvSpPr>
            <a:spLocks noGrp="1"/>
          </p:cNvSpPr>
          <p:nvPr>
            <p:ph sz="quarter" idx="12"/>
          </p:nvPr>
        </p:nvSpPr>
        <p:spPr/>
        <p:txBody>
          <a:bodyPr/>
          <a:lstStyle/>
          <a:p>
            <a:r>
              <a:rPr lang="en-US" dirty="0"/>
              <a:t>select </a:t>
            </a:r>
            <a:r>
              <a:rPr lang="en-US" dirty="0" err="1"/>
              <a:t>c.customerName,c.city,o.shippedDate</a:t>
            </a:r>
            <a:r>
              <a:rPr lang="en-US" dirty="0"/>
              <a:t> from customers c right join orders o using(</a:t>
            </a:r>
            <a:r>
              <a:rPr lang="en-US" dirty="0" err="1"/>
              <a:t>customerNumber</a:t>
            </a:r>
            <a:r>
              <a:rPr lang="en-US" dirty="0"/>
              <a:t>);</a:t>
            </a:r>
            <a:endParaRPr lang="en-IN" dirty="0"/>
          </a:p>
        </p:txBody>
      </p:sp>
      <p:sp>
        <p:nvSpPr>
          <p:cNvPr id="2" name="Title 1">
            <a:extLst>
              <a:ext uri="{FF2B5EF4-FFF2-40B4-BE49-F238E27FC236}">
                <a16:creationId xmlns:a16="http://schemas.microsoft.com/office/drawing/2014/main" id="{1D8EAB73-45FC-38B8-B6B4-16A76EE631A8}"/>
              </a:ext>
            </a:extLst>
          </p:cNvPr>
          <p:cNvSpPr>
            <a:spLocks noGrp="1"/>
          </p:cNvSpPr>
          <p:nvPr>
            <p:ph type="title"/>
          </p:nvPr>
        </p:nvSpPr>
        <p:spPr/>
        <p:txBody>
          <a:bodyPr/>
          <a:lstStyle/>
          <a:p>
            <a:r>
              <a:rPr lang="en-IN" dirty="0"/>
              <a:t>Right Join</a:t>
            </a:r>
          </a:p>
        </p:txBody>
      </p:sp>
    </p:spTree>
    <p:extLst>
      <p:ext uri="{BB962C8B-B14F-4D97-AF65-F5344CB8AC3E}">
        <p14:creationId xmlns:p14="http://schemas.microsoft.com/office/powerpoint/2010/main" val="3937129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AB73-45FC-38B8-B6B4-16A76EE631A8}"/>
              </a:ext>
            </a:extLst>
          </p:cNvPr>
          <p:cNvSpPr>
            <a:spLocks noGrp="1"/>
          </p:cNvSpPr>
          <p:nvPr>
            <p:ph type="title"/>
          </p:nvPr>
        </p:nvSpPr>
        <p:spPr/>
        <p:txBody>
          <a:bodyPr/>
          <a:lstStyle/>
          <a:p>
            <a:r>
              <a:rPr lang="en-IN" dirty="0"/>
              <a:t>Right Join With Condition</a:t>
            </a:r>
          </a:p>
        </p:txBody>
      </p:sp>
      <p:pic>
        <p:nvPicPr>
          <p:cNvPr id="1028" name="Picture 4">
            <a:extLst>
              <a:ext uri="{FF2B5EF4-FFF2-40B4-BE49-F238E27FC236}">
                <a16:creationId xmlns:a16="http://schemas.microsoft.com/office/drawing/2014/main" id="{BBFE8F42-4F4A-EB8E-4940-1733FC7F2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09799"/>
            <a:ext cx="5181600" cy="29690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1" name="Ink 40">
                <a:extLst>
                  <a:ext uri="{FF2B5EF4-FFF2-40B4-BE49-F238E27FC236}">
                    <a16:creationId xmlns:a16="http://schemas.microsoft.com/office/drawing/2014/main" id="{42EA0B6F-71DA-53AC-D788-8E054B4517B7}"/>
                  </a:ext>
                </a:extLst>
              </p14:cNvPr>
              <p14:cNvContentPartPr/>
              <p14:nvPr/>
            </p14:nvContentPartPr>
            <p14:xfrm>
              <a:off x="4963122" y="2911070"/>
              <a:ext cx="56880" cy="362880"/>
            </p14:xfrm>
          </p:contentPart>
        </mc:Choice>
        <mc:Fallback xmlns="">
          <p:pic>
            <p:nvPicPr>
              <p:cNvPr id="41" name="Ink 40">
                <a:extLst>
                  <a:ext uri="{FF2B5EF4-FFF2-40B4-BE49-F238E27FC236}">
                    <a16:creationId xmlns:a16="http://schemas.microsoft.com/office/drawing/2014/main" id="{42EA0B6F-71DA-53AC-D788-8E054B4517B7}"/>
                  </a:ext>
                </a:extLst>
              </p:cNvPr>
              <p:cNvPicPr/>
              <p:nvPr/>
            </p:nvPicPr>
            <p:blipFill>
              <a:blip r:embed="rId4"/>
              <a:stretch>
                <a:fillRect/>
              </a:stretch>
            </p:blipFill>
            <p:spPr>
              <a:xfrm>
                <a:off x="4957002" y="2904950"/>
                <a:ext cx="691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8ADDE577-0874-C7FD-BC5F-DC65995F03E3}"/>
                  </a:ext>
                </a:extLst>
              </p14:cNvPr>
              <p14:cNvContentPartPr/>
              <p14:nvPr/>
            </p14:nvContentPartPr>
            <p14:xfrm>
              <a:off x="4823802" y="2934110"/>
              <a:ext cx="370080" cy="23400"/>
            </p14:xfrm>
          </p:contentPart>
        </mc:Choice>
        <mc:Fallback xmlns="">
          <p:pic>
            <p:nvPicPr>
              <p:cNvPr id="42" name="Ink 41">
                <a:extLst>
                  <a:ext uri="{FF2B5EF4-FFF2-40B4-BE49-F238E27FC236}">
                    <a16:creationId xmlns:a16="http://schemas.microsoft.com/office/drawing/2014/main" id="{8ADDE577-0874-C7FD-BC5F-DC65995F03E3}"/>
                  </a:ext>
                </a:extLst>
              </p:cNvPr>
              <p:cNvPicPr/>
              <p:nvPr/>
            </p:nvPicPr>
            <p:blipFill>
              <a:blip r:embed="rId6"/>
              <a:stretch>
                <a:fillRect/>
              </a:stretch>
            </p:blipFill>
            <p:spPr>
              <a:xfrm>
                <a:off x="4817682" y="2927990"/>
                <a:ext cx="3823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3" name="Ink 42">
                <a:extLst>
                  <a:ext uri="{FF2B5EF4-FFF2-40B4-BE49-F238E27FC236}">
                    <a16:creationId xmlns:a16="http://schemas.microsoft.com/office/drawing/2014/main" id="{66CA6B24-2C9C-9923-0933-EA88D1168C42}"/>
                  </a:ext>
                </a:extLst>
              </p14:cNvPr>
              <p14:cNvContentPartPr/>
              <p14:nvPr/>
            </p14:nvContentPartPr>
            <p14:xfrm>
              <a:off x="5084082" y="2981270"/>
              <a:ext cx="458280" cy="339480"/>
            </p14:xfrm>
          </p:contentPart>
        </mc:Choice>
        <mc:Fallback xmlns="">
          <p:pic>
            <p:nvPicPr>
              <p:cNvPr id="43" name="Ink 42">
                <a:extLst>
                  <a:ext uri="{FF2B5EF4-FFF2-40B4-BE49-F238E27FC236}">
                    <a16:creationId xmlns:a16="http://schemas.microsoft.com/office/drawing/2014/main" id="{66CA6B24-2C9C-9923-0933-EA88D1168C42}"/>
                  </a:ext>
                </a:extLst>
              </p:cNvPr>
              <p:cNvPicPr/>
              <p:nvPr/>
            </p:nvPicPr>
            <p:blipFill>
              <a:blip r:embed="rId8"/>
              <a:stretch>
                <a:fillRect/>
              </a:stretch>
            </p:blipFill>
            <p:spPr>
              <a:xfrm>
                <a:off x="5077962" y="2975150"/>
                <a:ext cx="4705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13D9F436-97FA-D151-AE10-6BB8F2D3EA3E}"/>
                  </a:ext>
                </a:extLst>
              </p14:cNvPr>
              <p14:cNvContentPartPr/>
              <p14:nvPr/>
            </p14:nvContentPartPr>
            <p14:xfrm>
              <a:off x="5504922" y="3312470"/>
              <a:ext cx="360" cy="360"/>
            </p14:xfrm>
          </p:contentPart>
        </mc:Choice>
        <mc:Fallback xmlns="">
          <p:pic>
            <p:nvPicPr>
              <p:cNvPr id="46" name="Ink 45">
                <a:extLst>
                  <a:ext uri="{FF2B5EF4-FFF2-40B4-BE49-F238E27FC236}">
                    <a16:creationId xmlns:a16="http://schemas.microsoft.com/office/drawing/2014/main" id="{13D9F436-97FA-D151-AE10-6BB8F2D3EA3E}"/>
                  </a:ext>
                </a:extLst>
              </p:cNvPr>
              <p:cNvPicPr/>
              <p:nvPr/>
            </p:nvPicPr>
            <p:blipFill>
              <a:blip r:embed="rId10"/>
              <a:stretch>
                <a:fillRect/>
              </a:stretch>
            </p:blipFill>
            <p:spPr>
              <a:xfrm>
                <a:off x="5498802" y="3306350"/>
                <a:ext cx="12600" cy="12600"/>
              </a:xfrm>
              <a:prstGeom prst="rect">
                <a:avLst/>
              </a:prstGeom>
            </p:spPr>
          </p:pic>
        </mc:Fallback>
      </mc:AlternateContent>
      <p:grpSp>
        <p:nvGrpSpPr>
          <p:cNvPr id="50" name="Group 49">
            <a:extLst>
              <a:ext uri="{FF2B5EF4-FFF2-40B4-BE49-F238E27FC236}">
                <a16:creationId xmlns:a16="http://schemas.microsoft.com/office/drawing/2014/main" id="{4D9E2636-21EC-7BDE-4CC1-A22F29278367}"/>
              </a:ext>
            </a:extLst>
          </p:cNvPr>
          <p:cNvGrpSpPr/>
          <p:nvPr/>
        </p:nvGrpSpPr>
        <p:grpSpPr>
          <a:xfrm>
            <a:off x="5606442" y="2920790"/>
            <a:ext cx="571680" cy="428760"/>
            <a:chOff x="5606442" y="2920790"/>
            <a:chExt cx="571680" cy="428760"/>
          </a:xfrm>
        </p:grpSpPr>
        <mc:AlternateContent xmlns:mc="http://schemas.openxmlformats.org/markup-compatibility/2006" xmlns:p14="http://schemas.microsoft.com/office/powerpoint/2010/main">
          <mc:Choice Requires="p14">
            <p:contentPart p14:bwMode="auto" r:id="rId11">
              <p14:nvContentPartPr>
                <p14:cNvPr id="48" name="Ink 47">
                  <a:extLst>
                    <a:ext uri="{FF2B5EF4-FFF2-40B4-BE49-F238E27FC236}">
                      <a16:creationId xmlns:a16="http://schemas.microsoft.com/office/drawing/2014/main" id="{AA2B2B3E-17F6-934E-D25A-C42FC2F99C2C}"/>
                    </a:ext>
                  </a:extLst>
                </p14:cNvPr>
                <p14:cNvContentPartPr/>
                <p14:nvPr/>
              </p14:nvContentPartPr>
              <p14:xfrm>
                <a:off x="5606442" y="2920790"/>
                <a:ext cx="175680" cy="428760"/>
              </p14:xfrm>
            </p:contentPart>
          </mc:Choice>
          <mc:Fallback xmlns="">
            <p:pic>
              <p:nvPicPr>
                <p:cNvPr id="48" name="Ink 47">
                  <a:extLst>
                    <a:ext uri="{FF2B5EF4-FFF2-40B4-BE49-F238E27FC236}">
                      <a16:creationId xmlns:a16="http://schemas.microsoft.com/office/drawing/2014/main" id="{AA2B2B3E-17F6-934E-D25A-C42FC2F99C2C}"/>
                    </a:ext>
                  </a:extLst>
                </p:cNvPr>
                <p:cNvPicPr/>
                <p:nvPr/>
              </p:nvPicPr>
              <p:blipFill>
                <a:blip r:embed="rId12"/>
                <a:stretch>
                  <a:fillRect/>
                </a:stretch>
              </p:blipFill>
              <p:spPr>
                <a:xfrm>
                  <a:off x="5600322" y="2914670"/>
                  <a:ext cx="18792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0C70A16B-8494-8D48-ED9B-3FA0297C0CA9}"/>
                    </a:ext>
                  </a:extLst>
                </p14:cNvPr>
                <p14:cNvContentPartPr/>
                <p14:nvPr/>
              </p14:nvContentPartPr>
              <p14:xfrm>
                <a:off x="5859522" y="3030950"/>
                <a:ext cx="318600" cy="292680"/>
              </p14:xfrm>
            </p:contentPart>
          </mc:Choice>
          <mc:Fallback xmlns="">
            <p:pic>
              <p:nvPicPr>
                <p:cNvPr id="49" name="Ink 48">
                  <a:extLst>
                    <a:ext uri="{FF2B5EF4-FFF2-40B4-BE49-F238E27FC236}">
                      <a16:creationId xmlns:a16="http://schemas.microsoft.com/office/drawing/2014/main" id="{0C70A16B-8494-8D48-ED9B-3FA0297C0CA9}"/>
                    </a:ext>
                  </a:extLst>
                </p:cNvPr>
                <p:cNvPicPr/>
                <p:nvPr/>
              </p:nvPicPr>
              <p:blipFill>
                <a:blip r:embed="rId14"/>
                <a:stretch>
                  <a:fillRect/>
                </a:stretch>
              </p:blipFill>
              <p:spPr>
                <a:xfrm>
                  <a:off x="5853402" y="3024830"/>
                  <a:ext cx="330840" cy="304920"/>
                </a:xfrm>
                <a:prstGeom prst="rect">
                  <a:avLst/>
                </a:prstGeom>
              </p:spPr>
            </p:pic>
          </mc:Fallback>
        </mc:AlternateContent>
      </p:grpSp>
      <p:grpSp>
        <p:nvGrpSpPr>
          <p:cNvPr id="53" name="Group 52">
            <a:extLst>
              <a:ext uri="{FF2B5EF4-FFF2-40B4-BE49-F238E27FC236}">
                <a16:creationId xmlns:a16="http://schemas.microsoft.com/office/drawing/2014/main" id="{14856D40-5203-8BAE-FAF2-BAD6015F0224}"/>
              </a:ext>
            </a:extLst>
          </p:cNvPr>
          <p:cNvGrpSpPr/>
          <p:nvPr/>
        </p:nvGrpSpPr>
        <p:grpSpPr>
          <a:xfrm>
            <a:off x="5140242" y="3507950"/>
            <a:ext cx="403920" cy="626400"/>
            <a:chOff x="5140242" y="3507950"/>
            <a:chExt cx="403920" cy="626400"/>
          </a:xfrm>
        </p:grpSpPr>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FD73530D-6876-ECD9-9FEE-297F3515D254}"/>
                    </a:ext>
                  </a:extLst>
                </p14:cNvPr>
                <p14:cNvContentPartPr/>
                <p14:nvPr/>
              </p14:nvContentPartPr>
              <p14:xfrm>
                <a:off x="5234202" y="3507950"/>
                <a:ext cx="28440" cy="560520"/>
              </p14:xfrm>
            </p:contentPart>
          </mc:Choice>
          <mc:Fallback xmlns="">
            <p:pic>
              <p:nvPicPr>
                <p:cNvPr id="51" name="Ink 50">
                  <a:extLst>
                    <a:ext uri="{FF2B5EF4-FFF2-40B4-BE49-F238E27FC236}">
                      <a16:creationId xmlns:a16="http://schemas.microsoft.com/office/drawing/2014/main" id="{FD73530D-6876-ECD9-9FEE-297F3515D254}"/>
                    </a:ext>
                  </a:extLst>
                </p:cNvPr>
                <p:cNvPicPr/>
                <p:nvPr/>
              </p:nvPicPr>
              <p:blipFill>
                <a:blip r:embed="rId16"/>
                <a:stretch>
                  <a:fillRect/>
                </a:stretch>
              </p:blipFill>
              <p:spPr>
                <a:xfrm>
                  <a:off x="5228082" y="3501830"/>
                  <a:ext cx="40680" cy="572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2" name="Ink 51">
                  <a:extLst>
                    <a:ext uri="{FF2B5EF4-FFF2-40B4-BE49-F238E27FC236}">
                      <a16:creationId xmlns:a16="http://schemas.microsoft.com/office/drawing/2014/main" id="{638C84CD-B371-65E0-CA92-B14AD8F4DBAB}"/>
                    </a:ext>
                  </a:extLst>
                </p14:cNvPr>
                <p14:cNvContentPartPr/>
                <p14:nvPr/>
              </p14:nvContentPartPr>
              <p14:xfrm>
                <a:off x="5140242" y="3572030"/>
                <a:ext cx="403920" cy="562320"/>
              </p14:xfrm>
            </p:contentPart>
          </mc:Choice>
          <mc:Fallback xmlns="">
            <p:pic>
              <p:nvPicPr>
                <p:cNvPr id="52" name="Ink 51">
                  <a:extLst>
                    <a:ext uri="{FF2B5EF4-FFF2-40B4-BE49-F238E27FC236}">
                      <a16:creationId xmlns:a16="http://schemas.microsoft.com/office/drawing/2014/main" id="{638C84CD-B371-65E0-CA92-B14AD8F4DBAB}"/>
                    </a:ext>
                  </a:extLst>
                </p:cNvPr>
                <p:cNvPicPr/>
                <p:nvPr/>
              </p:nvPicPr>
              <p:blipFill>
                <a:blip r:embed="rId18"/>
                <a:stretch>
                  <a:fillRect/>
                </a:stretch>
              </p:blipFill>
              <p:spPr>
                <a:xfrm>
                  <a:off x="5134122" y="3565910"/>
                  <a:ext cx="416160" cy="574560"/>
                </a:xfrm>
                <a:prstGeom prst="rect">
                  <a:avLst/>
                </a:prstGeom>
              </p:spPr>
            </p:pic>
          </mc:Fallback>
        </mc:AlternateContent>
      </p:grpSp>
      <p:grpSp>
        <p:nvGrpSpPr>
          <p:cNvPr id="60" name="Group 59">
            <a:extLst>
              <a:ext uri="{FF2B5EF4-FFF2-40B4-BE49-F238E27FC236}">
                <a16:creationId xmlns:a16="http://schemas.microsoft.com/office/drawing/2014/main" id="{0590D547-5024-ED20-56B2-E4DE73608F92}"/>
              </a:ext>
            </a:extLst>
          </p:cNvPr>
          <p:cNvGrpSpPr/>
          <p:nvPr/>
        </p:nvGrpSpPr>
        <p:grpSpPr>
          <a:xfrm>
            <a:off x="2435202" y="2901350"/>
            <a:ext cx="1339920" cy="1165680"/>
            <a:chOff x="2435202" y="2901350"/>
            <a:chExt cx="1339920" cy="1165680"/>
          </a:xfrm>
        </p:grpSpPr>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1F002635-4155-2BE5-69C3-D915F0B1DDC2}"/>
                    </a:ext>
                  </a:extLst>
                </p14:cNvPr>
                <p14:cNvContentPartPr/>
                <p14:nvPr/>
              </p14:nvContentPartPr>
              <p14:xfrm>
                <a:off x="2435202" y="2911070"/>
                <a:ext cx="432360" cy="3960"/>
              </p14:xfrm>
            </p:contentPart>
          </mc:Choice>
          <mc:Fallback xmlns="">
            <p:pic>
              <p:nvPicPr>
                <p:cNvPr id="27" name="Ink 26">
                  <a:extLst>
                    <a:ext uri="{FF2B5EF4-FFF2-40B4-BE49-F238E27FC236}">
                      <a16:creationId xmlns:a16="http://schemas.microsoft.com/office/drawing/2014/main" id="{1F002635-4155-2BE5-69C3-D915F0B1DDC2}"/>
                    </a:ext>
                  </a:extLst>
                </p:cNvPr>
                <p:cNvPicPr/>
                <p:nvPr/>
              </p:nvPicPr>
              <p:blipFill>
                <a:blip r:embed="rId20"/>
                <a:stretch>
                  <a:fillRect/>
                </a:stretch>
              </p:blipFill>
              <p:spPr>
                <a:xfrm>
                  <a:off x="2429082" y="2904950"/>
                  <a:ext cx="4446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D4D79C06-51A8-7C8F-165F-80DC6E14C9F8}"/>
                    </a:ext>
                  </a:extLst>
                </p14:cNvPr>
                <p14:cNvContentPartPr/>
                <p14:nvPr/>
              </p14:nvContentPartPr>
              <p14:xfrm>
                <a:off x="2676402" y="2901350"/>
                <a:ext cx="29520" cy="299880"/>
              </p14:xfrm>
            </p:contentPart>
          </mc:Choice>
          <mc:Fallback xmlns="">
            <p:pic>
              <p:nvPicPr>
                <p:cNvPr id="28" name="Ink 27">
                  <a:extLst>
                    <a:ext uri="{FF2B5EF4-FFF2-40B4-BE49-F238E27FC236}">
                      <a16:creationId xmlns:a16="http://schemas.microsoft.com/office/drawing/2014/main" id="{D4D79C06-51A8-7C8F-165F-80DC6E14C9F8}"/>
                    </a:ext>
                  </a:extLst>
                </p:cNvPr>
                <p:cNvPicPr/>
                <p:nvPr/>
              </p:nvPicPr>
              <p:blipFill>
                <a:blip r:embed="rId22"/>
                <a:stretch>
                  <a:fillRect/>
                </a:stretch>
              </p:blipFill>
              <p:spPr>
                <a:xfrm>
                  <a:off x="2670282" y="2895230"/>
                  <a:ext cx="417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583CB6DC-32E9-8CFA-762A-8BBDD8D8C706}"/>
                    </a:ext>
                  </a:extLst>
                </p14:cNvPr>
                <p14:cNvContentPartPr/>
                <p14:nvPr/>
              </p14:nvContentPartPr>
              <p14:xfrm>
                <a:off x="2787642" y="3125270"/>
                <a:ext cx="217080" cy="102600"/>
              </p14:xfrm>
            </p:contentPart>
          </mc:Choice>
          <mc:Fallback xmlns="">
            <p:pic>
              <p:nvPicPr>
                <p:cNvPr id="29" name="Ink 28">
                  <a:extLst>
                    <a:ext uri="{FF2B5EF4-FFF2-40B4-BE49-F238E27FC236}">
                      <a16:creationId xmlns:a16="http://schemas.microsoft.com/office/drawing/2014/main" id="{583CB6DC-32E9-8CFA-762A-8BBDD8D8C706}"/>
                    </a:ext>
                  </a:extLst>
                </p:cNvPr>
                <p:cNvPicPr/>
                <p:nvPr/>
              </p:nvPicPr>
              <p:blipFill>
                <a:blip r:embed="rId24"/>
                <a:stretch>
                  <a:fillRect/>
                </a:stretch>
              </p:blipFill>
              <p:spPr>
                <a:xfrm>
                  <a:off x="2781522" y="3119150"/>
                  <a:ext cx="2293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CC7004BE-60E9-9618-31D3-BF14878F6DA3}"/>
                    </a:ext>
                  </a:extLst>
                </p14:cNvPr>
                <p14:cNvContentPartPr/>
                <p14:nvPr/>
              </p14:nvContentPartPr>
              <p14:xfrm>
                <a:off x="3088242" y="2948150"/>
                <a:ext cx="92520" cy="293040"/>
              </p14:xfrm>
            </p:contentPart>
          </mc:Choice>
          <mc:Fallback xmlns="">
            <p:pic>
              <p:nvPicPr>
                <p:cNvPr id="31" name="Ink 30">
                  <a:extLst>
                    <a:ext uri="{FF2B5EF4-FFF2-40B4-BE49-F238E27FC236}">
                      <a16:creationId xmlns:a16="http://schemas.microsoft.com/office/drawing/2014/main" id="{CC7004BE-60E9-9618-31D3-BF14878F6DA3}"/>
                    </a:ext>
                  </a:extLst>
                </p:cNvPr>
                <p:cNvPicPr/>
                <p:nvPr/>
              </p:nvPicPr>
              <p:blipFill>
                <a:blip r:embed="rId26"/>
                <a:stretch>
                  <a:fillRect/>
                </a:stretch>
              </p:blipFill>
              <p:spPr>
                <a:xfrm>
                  <a:off x="3082122" y="2942030"/>
                  <a:ext cx="1047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86557CFA-A69A-21FE-E522-1FF7C7A75192}"/>
                    </a:ext>
                  </a:extLst>
                </p14:cNvPr>
                <p14:cNvContentPartPr/>
                <p14:nvPr/>
              </p14:nvContentPartPr>
              <p14:xfrm>
                <a:off x="3231162" y="2929790"/>
                <a:ext cx="43920" cy="372960"/>
              </p14:xfrm>
            </p:contentPart>
          </mc:Choice>
          <mc:Fallback xmlns="">
            <p:pic>
              <p:nvPicPr>
                <p:cNvPr id="32" name="Ink 31">
                  <a:extLst>
                    <a:ext uri="{FF2B5EF4-FFF2-40B4-BE49-F238E27FC236}">
                      <a16:creationId xmlns:a16="http://schemas.microsoft.com/office/drawing/2014/main" id="{86557CFA-A69A-21FE-E522-1FF7C7A75192}"/>
                    </a:ext>
                  </a:extLst>
                </p:cNvPr>
                <p:cNvPicPr/>
                <p:nvPr/>
              </p:nvPicPr>
              <p:blipFill>
                <a:blip r:embed="rId28"/>
                <a:stretch>
                  <a:fillRect/>
                </a:stretch>
              </p:blipFill>
              <p:spPr>
                <a:xfrm>
                  <a:off x="3225042" y="2923670"/>
                  <a:ext cx="561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Ink 32">
                  <a:extLst>
                    <a:ext uri="{FF2B5EF4-FFF2-40B4-BE49-F238E27FC236}">
                      <a16:creationId xmlns:a16="http://schemas.microsoft.com/office/drawing/2014/main" id="{E7BAFC11-D48E-0335-F207-974C7984009B}"/>
                    </a:ext>
                  </a:extLst>
                </p14:cNvPr>
                <p14:cNvContentPartPr/>
                <p14:nvPr/>
              </p14:nvContentPartPr>
              <p14:xfrm>
                <a:off x="3360762" y="3209510"/>
                <a:ext cx="17280" cy="360"/>
              </p14:xfrm>
            </p:contentPart>
          </mc:Choice>
          <mc:Fallback xmlns="">
            <p:pic>
              <p:nvPicPr>
                <p:cNvPr id="33" name="Ink 32">
                  <a:extLst>
                    <a:ext uri="{FF2B5EF4-FFF2-40B4-BE49-F238E27FC236}">
                      <a16:creationId xmlns:a16="http://schemas.microsoft.com/office/drawing/2014/main" id="{E7BAFC11-D48E-0335-F207-974C7984009B}"/>
                    </a:ext>
                  </a:extLst>
                </p:cNvPr>
                <p:cNvPicPr/>
                <p:nvPr/>
              </p:nvPicPr>
              <p:blipFill>
                <a:blip r:embed="rId30"/>
                <a:stretch>
                  <a:fillRect/>
                </a:stretch>
              </p:blipFill>
              <p:spPr>
                <a:xfrm>
                  <a:off x="3354642" y="3203390"/>
                  <a:ext cx="29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5570B1E0-4056-BA17-986D-3A05AE5C9BC2}"/>
                    </a:ext>
                  </a:extLst>
                </p14:cNvPr>
                <p14:cNvContentPartPr/>
                <p14:nvPr/>
              </p14:nvContentPartPr>
              <p14:xfrm>
                <a:off x="3394962" y="3041390"/>
                <a:ext cx="380160" cy="252720"/>
              </p14:xfrm>
            </p:contentPart>
          </mc:Choice>
          <mc:Fallback xmlns="">
            <p:pic>
              <p:nvPicPr>
                <p:cNvPr id="36" name="Ink 35">
                  <a:extLst>
                    <a:ext uri="{FF2B5EF4-FFF2-40B4-BE49-F238E27FC236}">
                      <a16:creationId xmlns:a16="http://schemas.microsoft.com/office/drawing/2014/main" id="{5570B1E0-4056-BA17-986D-3A05AE5C9BC2}"/>
                    </a:ext>
                  </a:extLst>
                </p:cNvPr>
                <p:cNvPicPr/>
                <p:nvPr/>
              </p:nvPicPr>
              <p:blipFill>
                <a:blip r:embed="rId32"/>
                <a:stretch>
                  <a:fillRect/>
                </a:stretch>
              </p:blipFill>
              <p:spPr>
                <a:xfrm>
                  <a:off x="3388842" y="3035270"/>
                  <a:ext cx="3924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Ink 37">
                  <a:extLst>
                    <a:ext uri="{FF2B5EF4-FFF2-40B4-BE49-F238E27FC236}">
                      <a16:creationId xmlns:a16="http://schemas.microsoft.com/office/drawing/2014/main" id="{2E002002-9E91-8E43-BC04-EECBF4AEC8DB}"/>
                    </a:ext>
                  </a:extLst>
                </p14:cNvPr>
                <p14:cNvContentPartPr/>
                <p14:nvPr/>
              </p14:nvContentPartPr>
              <p14:xfrm>
                <a:off x="2846682" y="3213470"/>
                <a:ext cx="289080" cy="507600"/>
              </p14:xfrm>
            </p:contentPart>
          </mc:Choice>
          <mc:Fallback xmlns="">
            <p:pic>
              <p:nvPicPr>
                <p:cNvPr id="38" name="Ink 37">
                  <a:extLst>
                    <a:ext uri="{FF2B5EF4-FFF2-40B4-BE49-F238E27FC236}">
                      <a16:creationId xmlns:a16="http://schemas.microsoft.com/office/drawing/2014/main" id="{2E002002-9E91-8E43-BC04-EECBF4AEC8DB}"/>
                    </a:ext>
                  </a:extLst>
                </p:cNvPr>
                <p:cNvPicPr/>
                <p:nvPr/>
              </p:nvPicPr>
              <p:blipFill>
                <a:blip r:embed="rId34"/>
                <a:stretch>
                  <a:fillRect/>
                </a:stretch>
              </p:blipFill>
              <p:spPr>
                <a:xfrm>
                  <a:off x="2840562" y="3207350"/>
                  <a:ext cx="30132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9" name="Ink 38">
                  <a:extLst>
                    <a:ext uri="{FF2B5EF4-FFF2-40B4-BE49-F238E27FC236}">
                      <a16:creationId xmlns:a16="http://schemas.microsoft.com/office/drawing/2014/main" id="{77BBF267-1DF6-69C9-8337-A47441957084}"/>
                    </a:ext>
                  </a:extLst>
                </p14:cNvPr>
                <p14:cNvContentPartPr/>
                <p14:nvPr/>
              </p14:nvContentPartPr>
              <p14:xfrm>
                <a:off x="2939202" y="3516230"/>
                <a:ext cx="526680" cy="85680"/>
              </p14:xfrm>
            </p:contentPart>
          </mc:Choice>
          <mc:Fallback xmlns="">
            <p:pic>
              <p:nvPicPr>
                <p:cNvPr id="39" name="Ink 38">
                  <a:extLst>
                    <a:ext uri="{FF2B5EF4-FFF2-40B4-BE49-F238E27FC236}">
                      <a16:creationId xmlns:a16="http://schemas.microsoft.com/office/drawing/2014/main" id="{77BBF267-1DF6-69C9-8337-A47441957084}"/>
                    </a:ext>
                  </a:extLst>
                </p:cNvPr>
                <p:cNvPicPr/>
                <p:nvPr/>
              </p:nvPicPr>
              <p:blipFill>
                <a:blip r:embed="rId36"/>
                <a:stretch>
                  <a:fillRect/>
                </a:stretch>
              </p:blipFill>
              <p:spPr>
                <a:xfrm>
                  <a:off x="2933082" y="3510110"/>
                  <a:ext cx="5389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4" name="Ink 53">
                  <a:extLst>
                    <a:ext uri="{FF2B5EF4-FFF2-40B4-BE49-F238E27FC236}">
                      <a16:creationId xmlns:a16="http://schemas.microsoft.com/office/drawing/2014/main" id="{399CB1FE-2CAB-3B08-80F0-6246F362DDC5}"/>
                    </a:ext>
                  </a:extLst>
                </p14:cNvPr>
                <p14:cNvContentPartPr/>
                <p14:nvPr/>
              </p14:nvContentPartPr>
              <p14:xfrm>
                <a:off x="2911842" y="3405350"/>
                <a:ext cx="9000" cy="34920"/>
              </p14:xfrm>
            </p:contentPart>
          </mc:Choice>
          <mc:Fallback xmlns="">
            <p:pic>
              <p:nvPicPr>
                <p:cNvPr id="54" name="Ink 53">
                  <a:extLst>
                    <a:ext uri="{FF2B5EF4-FFF2-40B4-BE49-F238E27FC236}">
                      <a16:creationId xmlns:a16="http://schemas.microsoft.com/office/drawing/2014/main" id="{399CB1FE-2CAB-3B08-80F0-6246F362DDC5}"/>
                    </a:ext>
                  </a:extLst>
                </p:cNvPr>
                <p:cNvPicPr/>
                <p:nvPr/>
              </p:nvPicPr>
              <p:blipFill>
                <a:blip r:embed="rId38"/>
                <a:stretch>
                  <a:fillRect/>
                </a:stretch>
              </p:blipFill>
              <p:spPr>
                <a:xfrm>
                  <a:off x="2905722" y="3399230"/>
                  <a:ext cx="212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5" name="Ink 54">
                  <a:extLst>
                    <a:ext uri="{FF2B5EF4-FFF2-40B4-BE49-F238E27FC236}">
                      <a16:creationId xmlns:a16="http://schemas.microsoft.com/office/drawing/2014/main" id="{10FC2686-FEE7-3005-5875-F44EA974DA18}"/>
                    </a:ext>
                  </a:extLst>
                </p14:cNvPr>
                <p14:cNvContentPartPr/>
                <p14:nvPr/>
              </p14:nvContentPartPr>
              <p14:xfrm>
                <a:off x="2723562" y="3461510"/>
                <a:ext cx="225000" cy="499680"/>
              </p14:xfrm>
            </p:contentPart>
          </mc:Choice>
          <mc:Fallback xmlns="">
            <p:pic>
              <p:nvPicPr>
                <p:cNvPr id="55" name="Ink 54">
                  <a:extLst>
                    <a:ext uri="{FF2B5EF4-FFF2-40B4-BE49-F238E27FC236}">
                      <a16:creationId xmlns:a16="http://schemas.microsoft.com/office/drawing/2014/main" id="{10FC2686-FEE7-3005-5875-F44EA974DA18}"/>
                    </a:ext>
                  </a:extLst>
                </p:cNvPr>
                <p:cNvPicPr/>
                <p:nvPr/>
              </p:nvPicPr>
              <p:blipFill>
                <a:blip r:embed="rId40"/>
                <a:stretch>
                  <a:fillRect/>
                </a:stretch>
              </p:blipFill>
              <p:spPr>
                <a:xfrm>
                  <a:off x="2717442" y="3455390"/>
                  <a:ext cx="23724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6" name="Ink 55">
                  <a:extLst>
                    <a:ext uri="{FF2B5EF4-FFF2-40B4-BE49-F238E27FC236}">
                      <a16:creationId xmlns:a16="http://schemas.microsoft.com/office/drawing/2014/main" id="{E2AF99A3-4065-BB61-7EE5-053CEA8A3773}"/>
                    </a:ext>
                  </a:extLst>
                </p14:cNvPr>
                <p14:cNvContentPartPr/>
                <p14:nvPr/>
              </p14:nvContentPartPr>
              <p14:xfrm>
                <a:off x="3115602" y="3610910"/>
                <a:ext cx="18000" cy="456120"/>
              </p14:xfrm>
            </p:contentPart>
          </mc:Choice>
          <mc:Fallback xmlns="">
            <p:pic>
              <p:nvPicPr>
                <p:cNvPr id="56" name="Ink 55">
                  <a:extLst>
                    <a:ext uri="{FF2B5EF4-FFF2-40B4-BE49-F238E27FC236}">
                      <a16:creationId xmlns:a16="http://schemas.microsoft.com/office/drawing/2014/main" id="{E2AF99A3-4065-BB61-7EE5-053CEA8A3773}"/>
                    </a:ext>
                  </a:extLst>
                </p:cNvPr>
                <p:cNvPicPr/>
                <p:nvPr/>
              </p:nvPicPr>
              <p:blipFill>
                <a:blip r:embed="rId42"/>
                <a:stretch>
                  <a:fillRect/>
                </a:stretch>
              </p:blipFill>
              <p:spPr>
                <a:xfrm>
                  <a:off x="3109482" y="3604790"/>
                  <a:ext cx="3024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8" name="Ink 57">
                  <a:extLst>
                    <a:ext uri="{FF2B5EF4-FFF2-40B4-BE49-F238E27FC236}">
                      <a16:creationId xmlns:a16="http://schemas.microsoft.com/office/drawing/2014/main" id="{33E08205-48DB-A907-B980-8D85A13A9802}"/>
                    </a:ext>
                  </a:extLst>
                </p14:cNvPr>
                <p14:cNvContentPartPr/>
                <p14:nvPr/>
              </p14:nvContentPartPr>
              <p14:xfrm>
                <a:off x="2873682" y="3518390"/>
                <a:ext cx="551520" cy="93600"/>
              </p14:xfrm>
            </p:contentPart>
          </mc:Choice>
          <mc:Fallback xmlns="">
            <p:pic>
              <p:nvPicPr>
                <p:cNvPr id="58" name="Ink 57">
                  <a:extLst>
                    <a:ext uri="{FF2B5EF4-FFF2-40B4-BE49-F238E27FC236}">
                      <a16:creationId xmlns:a16="http://schemas.microsoft.com/office/drawing/2014/main" id="{33E08205-48DB-A907-B980-8D85A13A9802}"/>
                    </a:ext>
                  </a:extLst>
                </p:cNvPr>
                <p:cNvPicPr/>
                <p:nvPr/>
              </p:nvPicPr>
              <p:blipFill>
                <a:blip r:embed="rId44"/>
                <a:stretch>
                  <a:fillRect/>
                </a:stretch>
              </p:blipFill>
              <p:spPr>
                <a:xfrm>
                  <a:off x="2867562" y="3512270"/>
                  <a:ext cx="563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9" name="Ink 58">
                  <a:extLst>
                    <a:ext uri="{FF2B5EF4-FFF2-40B4-BE49-F238E27FC236}">
                      <a16:creationId xmlns:a16="http://schemas.microsoft.com/office/drawing/2014/main" id="{5CAA3847-F9E1-94DD-7F10-009E9E4353D4}"/>
                    </a:ext>
                  </a:extLst>
                </p14:cNvPr>
                <p14:cNvContentPartPr/>
                <p14:nvPr/>
              </p14:nvContentPartPr>
              <p14:xfrm>
                <a:off x="2789442" y="3544670"/>
                <a:ext cx="644400" cy="47880"/>
              </p14:xfrm>
            </p:contentPart>
          </mc:Choice>
          <mc:Fallback xmlns="">
            <p:pic>
              <p:nvPicPr>
                <p:cNvPr id="59" name="Ink 58">
                  <a:extLst>
                    <a:ext uri="{FF2B5EF4-FFF2-40B4-BE49-F238E27FC236}">
                      <a16:creationId xmlns:a16="http://schemas.microsoft.com/office/drawing/2014/main" id="{5CAA3847-F9E1-94DD-7F10-009E9E4353D4}"/>
                    </a:ext>
                  </a:extLst>
                </p:cNvPr>
                <p:cNvPicPr/>
                <p:nvPr/>
              </p:nvPicPr>
              <p:blipFill>
                <a:blip r:embed="rId46"/>
                <a:stretch>
                  <a:fillRect/>
                </a:stretch>
              </p:blipFill>
              <p:spPr>
                <a:xfrm>
                  <a:off x="2783322" y="3538550"/>
                  <a:ext cx="656640" cy="6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61" name="Ink 60">
                <a:extLst>
                  <a:ext uri="{FF2B5EF4-FFF2-40B4-BE49-F238E27FC236}">
                    <a16:creationId xmlns:a16="http://schemas.microsoft.com/office/drawing/2014/main" id="{92B81AE6-2E25-72FF-72E9-F8B0320E0E79}"/>
                  </a:ext>
                </a:extLst>
              </p14:cNvPr>
              <p14:cNvContentPartPr/>
              <p14:nvPr/>
            </p14:nvContentPartPr>
            <p14:xfrm>
              <a:off x="9571482" y="2593910"/>
              <a:ext cx="1800" cy="360"/>
            </p14:xfrm>
          </p:contentPart>
        </mc:Choice>
        <mc:Fallback xmlns="">
          <p:pic>
            <p:nvPicPr>
              <p:cNvPr id="61" name="Ink 60">
                <a:extLst>
                  <a:ext uri="{FF2B5EF4-FFF2-40B4-BE49-F238E27FC236}">
                    <a16:creationId xmlns:a16="http://schemas.microsoft.com/office/drawing/2014/main" id="{92B81AE6-2E25-72FF-72E9-F8B0320E0E79}"/>
                  </a:ext>
                </a:extLst>
              </p:cNvPr>
              <p:cNvPicPr/>
              <p:nvPr/>
            </p:nvPicPr>
            <p:blipFill>
              <a:blip r:embed="rId48"/>
              <a:stretch>
                <a:fillRect/>
              </a:stretch>
            </p:blipFill>
            <p:spPr>
              <a:xfrm>
                <a:off x="9565362" y="2587790"/>
                <a:ext cx="14040" cy="12600"/>
              </a:xfrm>
              <a:prstGeom prst="rect">
                <a:avLst/>
              </a:prstGeom>
            </p:spPr>
          </p:pic>
        </mc:Fallback>
      </mc:AlternateContent>
    </p:spTree>
    <p:extLst>
      <p:ext uri="{BB962C8B-B14F-4D97-AF65-F5344CB8AC3E}">
        <p14:creationId xmlns:p14="http://schemas.microsoft.com/office/powerpoint/2010/main" val="124514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718BFC-7D0E-B110-90D4-9CC23FB67856}"/>
              </a:ext>
            </a:extLst>
          </p:cNvPr>
          <p:cNvSpPr>
            <a:spLocks noGrp="1"/>
          </p:cNvSpPr>
          <p:nvPr>
            <p:ph sz="quarter" idx="12"/>
          </p:nvPr>
        </p:nvSpPr>
        <p:spPr/>
        <p:txBody>
          <a:bodyPr/>
          <a:lstStyle/>
          <a:p>
            <a:r>
              <a:rPr lang="en-US" dirty="0"/>
              <a:t>select </a:t>
            </a:r>
            <a:r>
              <a:rPr lang="en-US" dirty="0" err="1"/>
              <a:t>c.customerName,c.city,o.shippedDate</a:t>
            </a:r>
            <a:r>
              <a:rPr lang="en-US" dirty="0"/>
              <a:t> from customers c right join orders o using(</a:t>
            </a:r>
            <a:r>
              <a:rPr lang="en-US" dirty="0" err="1"/>
              <a:t>customerNumber</a:t>
            </a:r>
            <a:r>
              <a:rPr lang="en-US" dirty="0"/>
              <a:t>) where </a:t>
            </a:r>
            <a:r>
              <a:rPr lang="en-US" dirty="0" err="1"/>
              <a:t>o.shippedDate</a:t>
            </a:r>
            <a:r>
              <a:rPr lang="en-US" dirty="0"/>
              <a:t> is NOT NULL;</a:t>
            </a:r>
            <a:endParaRPr lang="en-IN" dirty="0"/>
          </a:p>
        </p:txBody>
      </p:sp>
      <p:sp>
        <p:nvSpPr>
          <p:cNvPr id="2" name="Title 1">
            <a:extLst>
              <a:ext uri="{FF2B5EF4-FFF2-40B4-BE49-F238E27FC236}">
                <a16:creationId xmlns:a16="http://schemas.microsoft.com/office/drawing/2014/main" id="{1D8EAB73-45FC-38B8-B6B4-16A76EE631A8}"/>
              </a:ext>
            </a:extLst>
          </p:cNvPr>
          <p:cNvSpPr>
            <a:spLocks noGrp="1"/>
          </p:cNvSpPr>
          <p:nvPr>
            <p:ph type="title"/>
          </p:nvPr>
        </p:nvSpPr>
        <p:spPr/>
        <p:txBody>
          <a:bodyPr/>
          <a:lstStyle/>
          <a:p>
            <a:r>
              <a:rPr lang="en-IN" dirty="0"/>
              <a:t>Right Join with Condition</a:t>
            </a:r>
          </a:p>
        </p:txBody>
      </p:sp>
    </p:spTree>
    <p:extLst>
      <p:ext uri="{BB962C8B-B14F-4D97-AF65-F5344CB8AC3E}">
        <p14:creationId xmlns:p14="http://schemas.microsoft.com/office/powerpoint/2010/main" val="435020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AB73-45FC-38B8-B6B4-16A76EE631A8}"/>
              </a:ext>
            </a:extLst>
          </p:cNvPr>
          <p:cNvSpPr>
            <a:spLocks noGrp="1"/>
          </p:cNvSpPr>
          <p:nvPr>
            <p:ph type="title"/>
          </p:nvPr>
        </p:nvSpPr>
        <p:spPr/>
        <p:txBody>
          <a:bodyPr/>
          <a:lstStyle/>
          <a:p>
            <a:r>
              <a:rPr lang="en-IN" dirty="0"/>
              <a:t>Left Join</a:t>
            </a:r>
          </a:p>
        </p:txBody>
      </p:sp>
      <p:pic>
        <p:nvPicPr>
          <p:cNvPr id="5" name="Picture 4">
            <a:extLst>
              <a:ext uri="{FF2B5EF4-FFF2-40B4-BE49-F238E27FC236}">
                <a16:creationId xmlns:a16="http://schemas.microsoft.com/office/drawing/2014/main" id="{C8D66E80-78D0-B5C8-6A79-563AD64FF4D8}"/>
              </a:ext>
            </a:extLst>
          </p:cNvPr>
          <p:cNvPicPr>
            <a:picLocks noChangeAspect="1"/>
          </p:cNvPicPr>
          <p:nvPr/>
        </p:nvPicPr>
        <p:blipFill rotWithShape="1">
          <a:blip r:embed="rId2"/>
          <a:srcRect l="9173" t="35291" r="14381" b="3930"/>
          <a:stretch/>
        </p:blipFill>
        <p:spPr>
          <a:xfrm>
            <a:off x="1676400" y="2057400"/>
            <a:ext cx="4800600" cy="2976372"/>
          </a:xfrm>
          <a:prstGeom prst="rect">
            <a:avLst/>
          </a:prstGeom>
        </p:spPr>
      </p:pic>
    </p:spTree>
    <p:extLst>
      <p:ext uri="{BB962C8B-B14F-4D97-AF65-F5344CB8AC3E}">
        <p14:creationId xmlns:p14="http://schemas.microsoft.com/office/powerpoint/2010/main" val="2691776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72C993B-D332-F5B8-BBC7-A087A0B5A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8417"/>
            <a:ext cx="9144000" cy="381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8148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8EF186-F89A-00BF-0D1F-5C20F558F182}"/>
              </a:ext>
            </a:extLst>
          </p:cNvPr>
          <p:cNvSpPr>
            <a:spLocks noGrp="1"/>
          </p:cNvSpPr>
          <p:nvPr>
            <p:ph sz="quarter" idx="12"/>
          </p:nvPr>
        </p:nvSpPr>
        <p:spPr/>
        <p:txBody>
          <a:bodyPr/>
          <a:lstStyle/>
          <a:p>
            <a:r>
              <a:rPr lang="en-US" dirty="0"/>
              <a:t>select </a:t>
            </a:r>
            <a:r>
              <a:rPr lang="en-US" dirty="0" err="1"/>
              <a:t>c.customerName,c.city,o.shippedDate</a:t>
            </a:r>
            <a:r>
              <a:rPr lang="en-US" dirty="0"/>
              <a:t> from customers c left join orders o using(</a:t>
            </a:r>
            <a:r>
              <a:rPr lang="en-US" dirty="0" err="1"/>
              <a:t>customerNumber</a:t>
            </a:r>
            <a:r>
              <a:rPr lang="en-US" dirty="0"/>
              <a:t>);</a:t>
            </a:r>
            <a:endParaRPr lang="en-IN" dirty="0"/>
          </a:p>
        </p:txBody>
      </p:sp>
      <p:sp>
        <p:nvSpPr>
          <p:cNvPr id="2" name="Title 1">
            <a:extLst>
              <a:ext uri="{FF2B5EF4-FFF2-40B4-BE49-F238E27FC236}">
                <a16:creationId xmlns:a16="http://schemas.microsoft.com/office/drawing/2014/main" id="{1D8EAB73-45FC-38B8-B6B4-16A76EE631A8}"/>
              </a:ext>
            </a:extLst>
          </p:cNvPr>
          <p:cNvSpPr>
            <a:spLocks noGrp="1"/>
          </p:cNvSpPr>
          <p:nvPr>
            <p:ph type="title"/>
          </p:nvPr>
        </p:nvSpPr>
        <p:spPr/>
        <p:txBody>
          <a:bodyPr/>
          <a:lstStyle/>
          <a:p>
            <a:r>
              <a:rPr lang="en-IN" dirty="0"/>
              <a:t>Left Join</a:t>
            </a:r>
          </a:p>
        </p:txBody>
      </p:sp>
    </p:spTree>
    <p:extLst>
      <p:ext uri="{BB962C8B-B14F-4D97-AF65-F5344CB8AC3E}">
        <p14:creationId xmlns:p14="http://schemas.microsoft.com/office/powerpoint/2010/main" val="34523902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B55671-3C80-AC1C-35C3-71464EB2B71F}"/>
              </a:ext>
            </a:extLst>
          </p:cNvPr>
          <p:cNvSpPr>
            <a:spLocks noGrp="1"/>
          </p:cNvSpPr>
          <p:nvPr>
            <p:ph sz="quarter" idx="12"/>
          </p:nvPr>
        </p:nvSpPr>
        <p:spPr/>
        <p:txBody>
          <a:bodyPr/>
          <a:lstStyle/>
          <a:p>
            <a:r>
              <a:rPr lang="en-US" dirty="0"/>
              <a:t> select </a:t>
            </a:r>
            <a:r>
              <a:rPr lang="en-US" dirty="0" err="1"/>
              <a:t>c.customerName,c.city,o.shippedDate</a:t>
            </a:r>
            <a:r>
              <a:rPr lang="en-US" dirty="0"/>
              <a:t> from customers c cross join orders o;</a:t>
            </a:r>
            <a:endParaRPr lang="en-IN" dirty="0"/>
          </a:p>
        </p:txBody>
      </p:sp>
      <p:sp>
        <p:nvSpPr>
          <p:cNvPr id="3" name="Title 2">
            <a:extLst>
              <a:ext uri="{FF2B5EF4-FFF2-40B4-BE49-F238E27FC236}">
                <a16:creationId xmlns:a16="http://schemas.microsoft.com/office/drawing/2014/main" id="{EE4872DF-916C-AC9A-2822-DFBFEDAB9CE1}"/>
              </a:ext>
            </a:extLst>
          </p:cNvPr>
          <p:cNvSpPr>
            <a:spLocks noGrp="1"/>
          </p:cNvSpPr>
          <p:nvPr>
            <p:ph type="title"/>
          </p:nvPr>
        </p:nvSpPr>
        <p:spPr/>
        <p:txBody>
          <a:bodyPr/>
          <a:lstStyle/>
          <a:p>
            <a:r>
              <a:rPr lang="en-IN" dirty="0"/>
              <a:t>MySQL CROSS JOIN clause</a:t>
            </a:r>
          </a:p>
        </p:txBody>
      </p:sp>
    </p:spTree>
    <p:extLst>
      <p:ext uri="{BB962C8B-B14F-4D97-AF65-F5344CB8AC3E}">
        <p14:creationId xmlns:p14="http://schemas.microsoft.com/office/powerpoint/2010/main" val="20490664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B55671-3C80-AC1C-35C3-71464EB2B71F}"/>
              </a:ext>
            </a:extLst>
          </p:cNvPr>
          <p:cNvSpPr>
            <a:spLocks noGrp="1"/>
          </p:cNvSpPr>
          <p:nvPr>
            <p:ph sz="quarter" idx="12"/>
          </p:nvPr>
        </p:nvSpPr>
        <p:spPr/>
        <p:txBody>
          <a:bodyPr/>
          <a:lstStyle/>
          <a:p>
            <a:r>
              <a:rPr lang="en-US" dirty="0"/>
              <a:t> select </a:t>
            </a:r>
            <a:r>
              <a:rPr lang="en-US" dirty="0" err="1"/>
              <a:t>concat</a:t>
            </a:r>
            <a:r>
              <a:rPr lang="en-US" dirty="0"/>
              <a:t>(</a:t>
            </a:r>
            <a:r>
              <a:rPr lang="en-US" dirty="0" err="1"/>
              <a:t>e.firstName,e.lastName</a:t>
            </a:r>
            <a:r>
              <a:rPr lang="en-US" dirty="0"/>
              <a:t>) as "Employee Name", </a:t>
            </a:r>
            <a:r>
              <a:rPr lang="en-US" dirty="0" err="1"/>
              <a:t>concat</a:t>
            </a:r>
            <a:r>
              <a:rPr lang="en-US" dirty="0"/>
              <a:t>(</a:t>
            </a:r>
            <a:r>
              <a:rPr lang="en-US" dirty="0" err="1"/>
              <a:t>m.firstName,m.lastName</a:t>
            </a:r>
            <a:r>
              <a:rPr lang="en-US" dirty="0"/>
              <a:t>) as "Manager Name" from employees e LEFT JOIN employees m on </a:t>
            </a:r>
            <a:r>
              <a:rPr lang="en-US" dirty="0" err="1"/>
              <a:t>m.reportsTo</a:t>
            </a:r>
            <a:r>
              <a:rPr lang="en-US" dirty="0"/>
              <a:t>=</a:t>
            </a:r>
            <a:r>
              <a:rPr lang="en-US" dirty="0" err="1"/>
              <a:t>e.employeeNumber</a:t>
            </a:r>
            <a:r>
              <a:rPr lang="en-US" dirty="0"/>
              <a:t>;</a:t>
            </a:r>
            <a:endParaRPr lang="en-IN" dirty="0"/>
          </a:p>
        </p:txBody>
      </p:sp>
      <p:sp>
        <p:nvSpPr>
          <p:cNvPr id="3" name="Title 2">
            <a:extLst>
              <a:ext uri="{FF2B5EF4-FFF2-40B4-BE49-F238E27FC236}">
                <a16:creationId xmlns:a16="http://schemas.microsoft.com/office/drawing/2014/main" id="{EE4872DF-916C-AC9A-2822-DFBFEDAB9CE1}"/>
              </a:ext>
            </a:extLst>
          </p:cNvPr>
          <p:cNvSpPr>
            <a:spLocks noGrp="1"/>
          </p:cNvSpPr>
          <p:nvPr>
            <p:ph type="title"/>
          </p:nvPr>
        </p:nvSpPr>
        <p:spPr/>
        <p:txBody>
          <a:bodyPr/>
          <a:lstStyle/>
          <a:p>
            <a:r>
              <a:rPr lang="en-IN" dirty="0"/>
              <a:t>MySQL Self JOIN clause</a:t>
            </a:r>
          </a:p>
        </p:txBody>
      </p:sp>
    </p:spTree>
    <p:extLst>
      <p:ext uri="{BB962C8B-B14F-4D97-AF65-F5344CB8AC3E}">
        <p14:creationId xmlns:p14="http://schemas.microsoft.com/office/powerpoint/2010/main" val="16522470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4872DF-916C-AC9A-2822-DFBFEDAB9CE1}"/>
              </a:ext>
            </a:extLst>
          </p:cNvPr>
          <p:cNvSpPr>
            <a:spLocks noGrp="1"/>
          </p:cNvSpPr>
          <p:nvPr>
            <p:ph type="title"/>
          </p:nvPr>
        </p:nvSpPr>
        <p:spPr/>
        <p:txBody>
          <a:bodyPr/>
          <a:lstStyle/>
          <a:p>
            <a:r>
              <a:rPr lang="en-IN" dirty="0"/>
              <a:t>MySQL Self JOIN clause</a:t>
            </a:r>
          </a:p>
        </p:txBody>
      </p:sp>
      <p:pic>
        <p:nvPicPr>
          <p:cNvPr id="7" name="Picture 6">
            <a:extLst>
              <a:ext uri="{FF2B5EF4-FFF2-40B4-BE49-F238E27FC236}">
                <a16:creationId xmlns:a16="http://schemas.microsoft.com/office/drawing/2014/main" id="{A0B54FA8-C92F-70A9-2663-CBBD797F24CB}"/>
              </a:ext>
            </a:extLst>
          </p:cNvPr>
          <p:cNvPicPr>
            <a:picLocks noChangeAspect="1"/>
          </p:cNvPicPr>
          <p:nvPr/>
        </p:nvPicPr>
        <p:blipFill>
          <a:blip r:embed="rId2"/>
          <a:stretch>
            <a:fillRect/>
          </a:stretch>
        </p:blipFill>
        <p:spPr>
          <a:xfrm>
            <a:off x="21771" y="1371600"/>
            <a:ext cx="9144000" cy="5143500"/>
          </a:xfrm>
          <a:prstGeom prst="rect">
            <a:avLst/>
          </a:prstGeom>
        </p:spPr>
      </p:pic>
    </p:spTree>
    <p:extLst>
      <p:ext uri="{BB962C8B-B14F-4D97-AF65-F5344CB8AC3E}">
        <p14:creationId xmlns:p14="http://schemas.microsoft.com/office/powerpoint/2010/main" val="3015804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88E2E2-F520-2811-95FD-7AA023F704D4}"/>
              </a:ext>
            </a:extLst>
          </p:cNvPr>
          <p:cNvSpPr>
            <a:spLocks noGrp="1"/>
          </p:cNvSpPr>
          <p:nvPr>
            <p:ph sz="quarter" idx="12"/>
          </p:nvPr>
        </p:nvSpPr>
        <p:spPr/>
        <p:txBody>
          <a:bodyPr/>
          <a:lstStyle/>
          <a:p>
            <a:r>
              <a:rPr lang="en-US" dirty="0"/>
              <a:t>In MySQL, an index is a data structure used to quickly find rows. </a:t>
            </a:r>
          </a:p>
          <a:p>
            <a:r>
              <a:rPr lang="en-US" dirty="0"/>
              <a:t>Indexes are also called keys and those keys are critical for good performance – as the data grows larger, the need of using indexes properly might become more and more important. </a:t>
            </a:r>
          </a:p>
          <a:p>
            <a:r>
              <a:rPr lang="en-US" dirty="0"/>
              <a:t>Using indexes is one of the most powerful ways to improve query performance – if indexes are used properly, query performance might increase by tens or even hundreds of times.</a:t>
            </a:r>
            <a:endParaRPr lang="en-IN" dirty="0"/>
          </a:p>
        </p:txBody>
      </p:sp>
      <p:sp>
        <p:nvSpPr>
          <p:cNvPr id="3" name="Title 2">
            <a:extLst>
              <a:ext uri="{FF2B5EF4-FFF2-40B4-BE49-F238E27FC236}">
                <a16:creationId xmlns:a16="http://schemas.microsoft.com/office/drawing/2014/main" id="{541F6A48-6D5E-3717-8E9E-3113E46FD1E6}"/>
              </a:ext>
            </a:extLst>
          </p:cNvPr>
          <p:cNvSpPr>
            <a:spLocks noGrp="1"/>
          </p:cNvSpPr>
          <p:nvPr>
            <p:ph type="title"/>
          </p:nvPr>
        </p:nvSpPr>
        <p:spPr/>
        <p:txBody>
          <a:bodyPr/>
          <a:lstStyle/>
          <a:p>
            <a:r>
              <a:rPr lang="en-IN" dirty="0"/>
              <a:t>Indexing</a:t>
            </a:r>
          </a:p>
        </p:txBody>
      </p:sp>
    </p:spTree>
    <p:extLst>
      <p:ext uri="{BB962C8B-B14F-4D97-AF65-F5344CB8AC3E}">
        <p14:creationId xmlns:p14="http://schemas.microsoft.com/office/powerpoint/2010/main" val="11881851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88E2E2-F520-2811-95FD-7AA023F704D4}"/>
              </a:ext>
            </a:extLst>
          </p:cNvPr>
          <p:cNvSpPr>
            <a:spLocks noGrp="1"/>
          </p:cNvSpPr>
          <p:nvPr>
            <p:ph sz="quarter" idx="12"/>
          </p:nvPr>
        </p:nvSpPr>
        <p:spPr>
          <a:xfrm>
            <a:off x="534988" y="1423986"/>
            <a:ext cx="8228012" cy="5053014"/>
          </a:xfrm>
        </p:spPr>
        <p:txBody>
          <a:bodyPr>
            <a:normAutofit fontScale="77500" lnSpcReduction="20000"/>
          </a:bodyPr>
          <a:lstStyle/>
          <a:p>
            <a:r>
              <a:rPr lang="en-US" dirty="0"/>
              <a:t>Indexes allow to quickly find rows matching a WHERE clause;</a:t>
            </a:r>
          </a:p>
          <a:p>
            <a:r>
              <a:rPr lang="en-US" dirty="0"/>
              <a:t>Indexes might help queries avoid searching through certain rows thus reducing the amount of data the server needs to examine – if there is a choice between multiple indexes, MySQL usually uses the most selective index, that is such an index that finds the smallest number of rows;</a:t>
            </a:r>
          </a:p>
          <a:p>
            <a:r>
              <a:rPr lang="en-US" dirty="0"/>
              <a:t>Indexes might be used to retrieve rows from other tables in JOIN operations;</a:t>
            </a:r>
          </a:p>
          <a:p>
            <a:r>
              <a:rPr lang="en-US" dirty="0"/>
              <a:t>Indexes might be used to find the minimum or the maximum value of a specific column that uses an index;</a:t>
            </a:r>
          </a:p>
          <a:p>
            <a:r>
              <a:rPr lang="en-US" dirty="0"/>
              <a:t>Indexes might be used to sort or group a table if the operations are performed on a leftmost prefix of an index – similarly, a leftmost prefix of a multiple-column index might also be used by the query optimizer to look up rows;</a:t>
            </a:r>
          </a:p>
          <a:p>
            <a:r>
              <a:rPr lang="en-US" dirty="0"/>
              <a:t>Indexes might also be used to save disk I/O – when a covering index is in use, a query can return values straight from the index structure saving disk I/O.</a:t>
            </a:r>
            <a:endParaRPr lang="en-IN" dirty="0"/>
          </a:p>
        </p:txBody>
      </p:sp>
      <p:sp>
        <p:nvSpPr>
          <p:cNvPr id="3" name="Title 2">
            <a:extLst>
              <a:ext uri="{FF2B5EF4-FFF2-40B4-BE49-F238E27FC236}">
                <a16:creationId xmlns:a16="http://schemas.microsoft.com/office/drawing/2014/main" id="{541F6A48-6D5E-3717-8E9E-3113E46FD1E6}"/>
              </a:ext>
            </a:extLst>
          </p:cNvPr>
          <p:cNvSpPr>
            <a:spLocks noGrp="1"/>
          </p:cNvSpPr>
          <p:nvPr>
            <p:ph type="title"/>
          </p:nvPr>
        </p:nvSpPr>
        <p:spPr/>
        <p:txBody>
          <a:bodyPr/>
          <a:lstStyle/>
          <a:p>
            <a:r>
              <a:rPr lang="en-IN" dirty="0"/>
              <a:t>Indexing</a:t>
            </a:r>
          </a:p>
        </p:txBody>
      </p:sp>
    </p:spTree>
    <p:extLst>
      <p:ext uri="{BB962C8B-B14F-4D97-AF65-F5344CB8AC3E}">
        <p14:creationId xmlns:p14="http://schemas.microsoft.com/office/powerpoint/2010/main" val="42902375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88E2E2-F520-2811-95FD-7AA023F704D4}"/>
              </a:ext>
            </a:extLst>
          </p:cNvPr>
          <p:cNvSpPr>
            <a:spLocks noGrp="1"/>
          </p:cNvSpPr>
          <p:nvPr>
            <p:ph sz="quarter" idx="12"/>
          </p:nvPr>
        </p:nvSpPr>
        <p:spPr>
          <a:xfrm>
            <a:off x="534988" y="1423986"/>
            <a:ext cx="8228012" cy="5129214"/>
          </a:xfrm>
        </p:spPr>
        <p:txBody>
          <a:bodyPr>
            <a:normAutofit fontScale="77500" lnSpcReduction="20000"/>
          </a:bodyPr>
          <a:lstStyle/>
          <a:p>
            <a:r>
              <a:rPr lang="en-US" dirty="0"/>
              <a:t>INDEX is a type of index where values do not need to be unique. This type of index accepts NULL values;</a:t>
            </a:r>
          </a:p>
          <a:p>
            <a:r>
              <a:rPr lang="en-US" dirty="0"/>
              <a:t>UNIQUE INDEX is frequently used to remove duplicate rows from a table – this type of index allows developers to enforce the uniqueness of row values;</a:t>
            </a:r>
          </a:p>
          <a:p>
            <a:r>
              <a:rPr lang="en-US" dirty="0"/>
              <a:t>FULLTEXT INDEX is an index that is applied on fields that utilize full text search capabilities. This type of index finds keywords in the text instead of directly comparing values to the values in the index;</a:t>
            </a:r>
          </a:p>
          <a:p>
            <a:r>
              <a:rPr lang="en-US" dirty="0"/>
              <a:t>DESCENDING INDEX is an index that stores rows in a descending order – the query optimizer will choose this type of an index when a descending order is requested by the query. This index type was introduced in MySQL 8.0;</a:t>
            </a:r>
          </a:p>
          <a:p>
            <a:r>
              <a:rPr lang="en-US" dirty="0"/>
              <a:t>PRIMARY KEY is also an index. In a nutshell, the PRIMARY KEY is a column or a set of columns that identifies each row in a table – frequently used together with fields having an AUTO_INCREMENT attribute. This type of index does not accept NULL values and once set, the values in the PRIMARY KEY cannot be changed.</a:t>
            </a:r>
            <a:endParaRPr lang="en-IN" dirty="0"/>
          </a:p>
        </p:txBody>
      </p:sp>
      <p:sp>
        <p:nvSpPr>
          <p:cNvPr id="3" name="Title 2">
            <a:extLst>
              <a:ext uri="{FF2B5EF4-FFF2-40B4-BE49-F238E27FC236}">
                <a16:creationId xmlns:a16="http://schemas.microsoft.com/office/drawing/2014/main" id="{541F6A48-6D5E-3717-8E9E-3113E46FD1E6}"/>
              </a:ext>
            </a:extLst>
          </p:cNvPr>
          <p:cNvSpPr>
            <a:spLocks noGrp="1"/>
          </p:cNvSpPr>
          <p:nvPr>
            <p:ph type="title"/>
          </p:nvPr>
        </p:nvSpPr>
        <p:spPr/>
        <p:txBody>
          <a:bodyPr/>
          <a:lstStyle/>
          <a:p>
            <a:r>
              <a:rPr lang="en-IN" dirty="0"/>
              <a:t>Multiple Types of Indexing</a:t>
            </a:r>
          </a:p>
        </p:txBody>
      </p:sp>
    </p:spTree>
    <p:extLst>
      <p:ext uri="{BB962C8B-B14F-4D97-AF65-F5344CB8AC3E}">
        <p14:creationId xmlns:p14="http://schemas.microsoft.com/office/powerpoint/2010/main" val="42590992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ABD20B5-0A5C-9175-B39B-3B0A874ADA2F}"/>
              </a:ext>
            </a:extLst>
          </p:cNvPr>
          <p:cNvSpPr>
            <a:spLocks noGrp="1"/>
          </p:cNvSpPr>
          <p:nvPr>
            <p:ph sz="quarter" idx="12"/>
          </p:nvPr>
        </p:nvSpPr>
        <p:spPr/>
        <p:txBody>
          <a:bodyPr/>
          <a:lstStyle/>
          <a:p>
            <a:r>
              <a:rPr lang="en-US" dirty="0"/>
              <a:t>EXPLAIN SELECT * FROM employees WHERE salary = 100000;</a:t>
            </a:r>
            <a:endParaRPr lang="en-IN" dirty="0"/>
          </a:p>
        </p:txBody>
      </p:sp>
      <p:sp>
        <p:nvSpPr>
          <p:cNvPr id="3" name="Title 2">
            <a:extLst>
              <a:ext uri="{FF2B5EF4-FFF2-40B4-BE49-F238E27FC236}">
                <a16:creationId xmlns:a16="http://schemas.microsoft.com/office/drawing/2014/main" id="{541F6A48-6D5E-3717-8E9E-3113E46FD1E6}"/>
              </a:ext>
            </a:extLst>
          </p:cNvPr>
          <p:cNvSpPr>
            <a:spLocks noGrp="1"/>
          </p:cNvSpPr>
          <p:nvPr>
            <p:ph type="title"/>
          </p:nvPr>
        </p:nvSpPr>
        <p:spPr/>
        <p:txBody>
          <a:bodyPr/>
          <a:lstStyle/>
          <a:p>
            <a:r>
              <a:rPr lang="en-IN" dirty="0"/>
              <a:t>Indexing</a:t>
            </a:r>
          </a:p>
        </p:txBody>
      </p:sp>
    </p:spTree>
    <p:extLst>
      <p:ext uri="{BB962C8B-B14F-4D97-AF65-F5344CB8AC3E}">
        <p14:creationId xmlns:p14="http://schemas.microsoft.com/office/powerpoint/2010/main" val="14921014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6CEAF7-E5C9-895A-EF47-664D204A8B23}"/>
              </a:ext>
            </a:extLst>
          </p:cNvPr>
          <p:cNvSpPr>
            <a:spLocks noGrp="1"/>
          </p:cNvSpPr>
          <p:nvPr>
            <p:ph sz="quarter" idx="12"/>
          </p:nvPr>
        </p:nvSpPr>
        <p:spPr/>
        <p:txBody>
          <a:bodyPr>
            <a:normAutofit fontScale="92500" lnSpcReduction="10000"/>
          </a:bodyPr>
          <a:lstStyle/>
          <a:p>
            <a:r>
              <a:rPr lang="en-US" dirty="0"/>
              <a:t>CREATE INDEX salary ON employees(salary);</a:t>
            </a:r>
          </a:p>
          <a:p>
            <a:r>
              <a:rPr lang="en-US" dirty="0"/>
              <a:t>CREATE INDEX names ON employees(</a:t>
            </a:r>
            <a:r>
              <a:rPr lang="en-US" dirty="0" err="1"/>
              <a:t>last_name</a:t>
            </a:r>
            <a:r>
              <a:rPr lang="en-US" dirty="0"/>
              <a:t>, </a:t>
            </a:r>
            <a:r>
              <a:rPr lang="en-US" dirty="0" err="1"/>
              <a:t>first_name</a:t>
            </a:r>
            <a:r>
              <a:rPr lang="en-US" dirty="0"/>
              <a:t>);</a:t>
            </a:r>
          </a:p>
          <a:p>
            <a:r>
              <a:rPr lang="en-US" dirty="0"/>
              <a:t>CREATE UNIQUE INDEX </a:t>
            </a:r>
            <a:r>
              <a:rPr lang="en-US" dirty="0" err="1"/>
              <a:t>idx_name_phone</a:t>
            </a:r>
            <a:r>
              <a:rPr lang="en-US" dirty="0"/>
              <a:t> ON contacts(</a:t>
            </a:r>
            <a:r>
              <a:rPr lang="en-US" dirty="0" err="1"/>
              <a:t>first_name,last_name,phone</a:t>
            </a:r>
            <a:r>
              <a:rPr lang="en-US" dirty="0"/>
              <a:t>); </a:t>
            </a:r>
          </a:p>
          <a:p>
            <a:r>
              <a:rPr lang="en-US" b="1" dirty="0">
                <a:solidFill>
                  <a:srgbClr val="FF0000"/>
                </a:solidFill>
              </a:rPr>
              <a:t>create an index with the prefix length 20 for the </a:t>
            </a:r>
            <a:r>
              <a:rPr lang="en-US" b="1" dirty="0" err="1">
                <a:solidFill>
                  <a:srgbClr val="FF0000"/>
                </a:solidFill>
              </a:rPr>
              <a:t>productName</a:t>
            </a:r>
            <a:r>
              <a:rPr lang="en-US" b="1" dirty="0">
                <a:solidFill>
                  <a:srgbClr val="FF0000"/>
                </a:solidFill>
              </a:rPr>
              <a:t> column:</a:t>
            </a:r>
          </a:p>
          <a:p>
            <a:r>
              <a:rPr lang="en-US" b="1" dirty="0">
                <a:solidFill>
                  <a:srgbClr val="FF0000"/>
                </a:solidFill>
              </a:rPr>
              <a:t>CREATE INDEX </a:t>
            </a:r>
            <a:r>
              <a:rPr lang="en-US" b="1" dirty="0" err="1">
                <a:solidFill>
                  <a:srgbClr val="FF0000"/>
                </a:solidFill>
              </a:rPr>
              <a:t>idx_productname</a:t>
            </a:r>
            <a:r>
              <a:rPr lang="en-US" b="1" dirty="0">
                <a:solidFill>
                  <a:srgbClr val="FF0000"/>
                </a:solidFill>
              </a:rPr>
              <a:t>  ON products(</a:t>
            </a:r>
            <a:r>
              <a:rPr lang="en-US" b="1" dirty="0" err="1">
                <a:solidFill>
                  <a:srgbClr val="FF0000"/>
                </a:solidFill>
              </a:rPr>
              <a:t>productName</a:t>
            </a:r>
            <a:r>
              <a:rPr lang="en-US" b="1" dirty="0">
                <a:solidFill>
                  <a:srgbClr val="FF0000"/>
                </a:solidFill>
              </a:rPr>
              <a:t>(20));</a:t>
            </a:r>
          </a:p>
          <a:p>
            <a:r>
              <a:rPr lang="en-IN" dirty="0"/>
              <a:t>SHOW INDEXES FROM employees;</a:t>
            </a:r>
          </a:p>
          <a:p>
            <a:r>
              <a:rPr lang="en-US" dirty="0"/>
              <a:t>DROP INDEX </a:t>
            </a:r>
            <a:r>
              <a:rPr lang="en-US" dirty="0" err="1"/>
              <a:t>device_serial</a:t>
            </a:r>
            <a:r>
              <a:rPr lang="en-US" dirty="0"/>
              <a:t> ON employees;</a:t>
            </a:r>
          </a:p>
          <a:p>
            <a:endParaRPr lang="en-IN" dirty="0"/>
          </a:p>
        </p:txBody>
      </p:sp>
      <p:sp>
        <p:nvSpPr>
          <p:cNvPr id="3" name="Title 2">
            <a:extLst>
              <a:ext uri="{FF2B5EF4-FFF2-40B4-BE49-F238E27FC236}">
                <a16:creationId xmlns:a16="http://schemas.microsoft.com/office/drawing/2014/main" id="{541F6A48-6D5E-3717-8E9E-3113E46FD1E6}"/>
              </a:ext>
            </a:extLst>
          </p:cNvPr>
          <p:cNvSpPr>
            <a:spLocks noGrp="1"/>
          </p:cNvSpPr>
          <p:nvPr>
            <p:ph type="title"/>
          </p:nvPr>
        </p:nvSpPr>
        <p:spPr/>
        <p:txBody>
          <a:bodyPr/>
          <a:lstStyle/>
          <a:p>
            <a:r>
              <a:rPr lang="en-IN" dirty="0"/>
              <a:t>Indexing</a:t>
            </a:r>
          </a:p>
        </p:txBody>
      </p:sp>
    </p:spTree>
    <p:extLst>
      <p:ext uri="{BB962C8B-B14F-4D97-AF65-F5344CB8AC3E}">
        <p14:creationId xmlns:p14="http://schemas.microsoft.com/office/powerpoint/2010/main" val="19176976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6CEAF7-E5C9-895A-EF47-664D204A8B23}"/>
              </a:ext>
            </a:extLst>
          </p:cNvPr>
          <p:cNvSpPr>
            <a:spLocks noGrp="1"/>
          </p:cNvSpPr>
          <p:nvPr>
            <p:ph sz="quarter" idx="12"/>
          </p:nvPr>
        </p:nvSpPr>
        <p:spPr/>
        <p:txBody>
          <a:bodyPr>
            <a:normAutofit/>
          </a:bodyPr>
          <a:lstStyle/>
          <a:p>
            <a:r>
              <a:rPr lang="en-US" dirty="0"/>
              <a:t>ALTER Table </a:t>
            </a:r>
            <a:r>
              <a:rPr lang="en-US" dirty="0" err="1"/>
              <a:t>TableName</a:t>
            </a:r>
            <a:r>
              <a:rPr lang="en-US" dirty="0"/>
              <a:t> ADD PRIMARY KEY (</a:t>
            </a:r>
            <a:r>
              <a:rPr lang="en-US" dirty="0" err="1"/>
              <a:t>ColumName</a:t>
            </a:r>
            <a:r>
              <a:rPr lang="en-US" dirty="0"/>
              <a:t>);</a:t>
            </a:r>
          </a:p>
          <a:p>
            <a:r>
              <a:rPr lang="en-US" dirty="0"/>
              <a:t>ALTER Table </a:t>
            </a:r>
            <a:r>
              <a:rPr lang="en-US" dirty="0" err="1"/>
              <a:t>TableName</a:t>
            </a:r>
            <a:r>
              <a:rPr lang="en-US" dirty="0"/>
              <a:t> ADD UNIQUE </a:t>
            </a:r>
            <a:r>
              <a:rPr lang="en-US" dirty="0" err="1"/>
              <a:t>Index_Name</a:t>
            </a:r>
            <a:r>
              <a:rPr lang="en-US" dirty="0"/>
              <a:t> (</a:t>
            </a:r>
            <a:r>
              <a:rPr lang="en-US" dirty="0" err="1"/>
              <a:t>ColumName</a:t>
            </a:r>
            <a:r>
              <a:rPr lang="en-US" dirty="0"/>
              <a:t>);</a:t>
            </a:r>
          </a:p>
          <a:p>
            <a:r>
              <a:rPr lang="en-US" dirty="0"/>
              <a:t>ALTER Table </a:t>
            </a:r>
            <a:r>
              <a:rPr lang="en-US" dirty="0" err="1"/>
              <a:t>TableName</a:t>
            </a:r>
            <a:r>
              <a:rPr lang="en-US" dirty="0"/>
              <a:t> ADD INDEX </a:t>
            </a:r>
            <a:r>
              <a:rPr lang="en-US" dirty="0" err="1"/>
              <a:t>Index_Name</a:t>
            </a:r>
            <a:r>
              <a:rPr lang="en-US" dirty="0"/>
              <a:t> (</a:t>
            </a:r>
            <a:r>
              <a:rPr lang="en-US" dirty="0" err="1"/>
              <a:t>ColumName</a:t>
            </a:r>
            <a:r>
              <a:rPr lang="en-US" dirty="0"/>
              <a:t>);</a:t>
            </a:r>
          </a:p>
          <a:p>
            <a:r>
              <a:rPr lang="en-US" dirty="0"/>
              <a:t>ALTER Table </a:t>
            </a:r>
            <a:r>
              <a:rPr lang="en-US" dirty="0" err="1"/>
              <a:t>TableName</a:t>
            </a:r>
            <a:r>
              <a:rPr lang="en-US" dirty="0"/>
              <a:t> ADD FULLTEXT </a:t>
            </a:r>
            <a:r>
              <a:rPr lang="en-US" dirty="0" err="1"/>
              <a:t>Index_Name</a:t>
            </a:r>
            <a:r>
              <a:rPr lang="en-US" dirty="0"/>
              <a:t> (</a:t>
            </a:r>
            <a:r>
              <a:rPr lang="en-US" dirty="0" err="1"/>
              <a:t>ColumName</a:t>
            </a:r>
            <a:r>
              <a:rPr lang="en-US" dirty="0"/>
              <a:t>)</a:t>
            </a:r>
            <a:endParaRPr lang="en-IN" dirty="0"/>
          </a:p>
        </p:txBody>
      </p:sp>
      <p:sp>
        <p:nvSpPr>
          <p:cNvPr id="3" name="Title 2">
            <a:extLst>
              <a:ext uri="{FF2B5EF4-FFF2-40B4-BE49-F238E27FC236}">
                <a16:creationId xmlns:a16="http://schemas.microsoft.com/office/drawing/2014/main" id="{541F6A48-6D5E-3717-8E9E-3113E46FD1E6}"/>
              </a:ext>
            </a:extLst>
          </p:cNvPr>
          <p:cNvSpPr>
            <a:spLocks noGrp="1"/>
          </p:cNvSpPr>
          <p:nvPr>
            <p:ph type="title"/>
          </p:nvPr>
        </p:nvSpPr>
        <p:spPr/>
        <p:txBody>
          <a:bodyPr/>
          <a:lstStyle/>
          <a:p>
            <a:r>
              <a:rPr lang="en-IN" dirty="0"/>
              <a:t>Indexing</a:t>
            </a:r>
          </a:p>
        </p:txBody>
      </p:sp>
    </p:spTree>
    <p:extLst>
      <p:ext uri="{BB962C8B-B14F-4D97-AF65-F5344CB8AC3E}">
        <p14:creationId xmlns:p14="http://schemas.microsoft.com/office/powerpoint/2010/main" val="986822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0C7B3-CE24-59EF-CBAD-3A454E8D3219}"/>
              </a:ext>
            </a:extLst>
          </p:cNvPr>
          <p:cNvSpPr>
            <a:spLocks noGrp="1"/>
          </p:cNvSpPr>
          <p:nvPr>
            <p:ph sz="quarter" idx="12"/>
          </p:nvPr>
        </p:nvSpPr>
        <p:spPr/>
        <p:txBody>
          <a:bodyPr/>
          <a:lstStyle/>
          <a:p>
            <a:r>
              <a:rPr lang="en-US" dirty="0"/>
              <a:t>Quantitative Data Type: –</a:t>
            </a:r>
          </a:p>
          <a:p>
            <a:pPr lvl="1"/>
            <a:r>
              <a:rPr lang="en-US" dirty="0"/>
              <a:t>This type of data type consists of numerical values. Anything which is measured by numbers.</a:t>
            </a:r>
          </a:p>
          <a:p>
            <a:pPr lvl="1"/>
            <a:r>
              <a:rPr lang="en-US" dirty="0"/>
              <a:t>ex., Profit, Quantity Sold, Height, Weight, Temperature, etc.</a:t>
            </a:r>
            <a:endParaRPr lang="en-IN" dirty="0"/>
          </a:p>
        </p:txBody>
      </p:sp>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Tree>
    <p:extLst>
      <p:ext uri="{BB962C8B-B14F-4D97-AF65-F5344CB8AC3E}">
        <p14:creationId xmlns:p14="http://schemas.microsoft.com/office/powerpoint/2010/main" val="16018896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8CC9FB-991E-FB21-D289-B3BBB9227FF3}"/>
              </a:ext>
            </a:extLst>
          </p:cNvPr>
          <p:cNvSpPr>
            <a:spLocks noGrp="1"/>
          </p:cNvSpPr>
          <p:nvPr>
            <p:ph type="body" sz="quarter" idx="10"/>
          </p:nvPr>
        </p:nvSpPr>
        <p:spPr>
          <a:xfrm>
            <a:off x="457200" y="2438400"/>
            <a:ext cx="8228013" cy="670326"/>
          </a:xfrm>
        </p:spPr>
        <p:txBody>
          <a:bodyPr/>
          <a:lstStyle/>
          <a:p>
            <a:r>
              <a:rPr lang="en-IN" dirty="0"/>
              <a:t>Stored Procedure and Function</a:t>
            </a:r>
          </a:p>
        </p:txBody>
      </p:sp>
    </p:spTree>
    <p:extLst>
      <p:ext uri="{BB962C8B-B14F-4D97-AF65-F5344CB8AC3E}">
        <p14:creationId xmlns:p14="http://schemas.microsoft.com/office/powerpoint/2010/main" val="15718024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382E6B-2CC6-C053-E7D4-212415C15AEE}"/>
              </a:ext>
            </a:extLst>
          </p:cNvPr>
          <p:cNvSpPr>
            <a:spLocks noGrp="1"/>
          </p:cNvSpPr>
          <p:nvPr>
            <p:ph sz="quarter" idx="12"/>
          </p:nvPr>
        </p:nvSpPr>
        <p:spPr/>
        <p:txBody>
          <a:bodyPr/>
          <a:lstStyle/>
          <a:p>
            <a:r>
              <a:rPr lang="en-US" dirty="0"/>
              <a:t>DBMS Normalization is a systematic approach to decompose (break down) tables to eliminate data redundancy(repetition) and undesirable characteristics like Insertion anomaly in DBMS, Update anomaly in DBMS, and Delete anomaly in DBMS.</a:t>
            </a:r>
            <a:endParaRPr lang="en-IN" dirty="0"/>
          </a:p>
        </p:txBody>
      </p:sp>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IN" dirty="0"/>
              <a:t>Normalization</a:t>
            </a:r>
          </a:p>
        </p:txBody>
      </p:sp>
    </p:spTree>
    <p:extLst>
      <p:ext uri="{BB962C8B-B14F-4D97-AF65-F5344CB8AC3E}">
        <p14:creationId xmlns:p14="http://schemas.microsoft.com/office/powerpoint/2010/main" val="26189067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382E6B-2CC6-C053-E7D4-212415C15AEE}"/>
              </a:ext>
            </a:extLst>
          </p:cNvPr>
          <p:cNvSpPr>
            <a:spLocks noGrp="1"/>
          </p:cNvSpPr>
          <p:nvPr>
            <p:ph sz="quarter" idx="12"/>
          </p:nvPr>
        </p:nvSpPr>
        <p:spPr>
          <a:xfrm>
            <a:off x="534988" y="1423986"/>
            <a:ext cx="8228012" cy="5053014"/>
          </a:xfrm>
        </p:spPr>
        <p:txBody>
          <a:bodyPr>
            <a:normAutofit fontScale="92500"/>
          </a:bodyPr>
          <a:lstStyle/>
          <a:p>
            <a:r>
              <a:rPr lang="en-US" dirty="0"/>
              <a:t>Eliminating redundant(useless) data, therefore handling data integrity, because if data is repeated it increases the chances of inconsistent data.</a:t>
            </a:r>
          </a:p>
          <a:p>
            <a:r>
              <a:rPr lang="en-US" dirty="0"/>
              <a:t>Normalization helps in keeping data consistent by storing the data in one table and referencing it everywhere else.</a:t>
            </a:r>
          </a:p>
          <a:p>
            <a:r>
              <a:rPr lang="en-US" dirty="0"/>
              <a:t>Storage optimization although that is not an issue these days because Database storage is cheap.</a:t>
            </a:r>
          </a:p>
          <a:p>
            <a:r>
              <a:rPr lang="en-US" dirty="0"/>
              <a:t>Breaking down large tables into smaller tables with relationships, so it makes the database structure more scalable and adaptable.</a:t>
            </a:r>
          </a:p>
          <a:p>
            <a:r>
              <a:rPr lang="en-US" dirty="0"/>
              <a:t>Ensuring data dependencies make sense i.e. data is logically stored.</a:t>
            </a:r>
            <a:endParaRPr lang="en-IN" dirty="0"/>
          </a:p>
        </p:txBody>
      </p:sp>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Why we need Normalization in DBMS?</a:t>
            </a:r>
            <a:endParaRPr lang="en-IN" dirty="0"/>
          </a:p>
        </p:txBody>
      </p:sp>
    </p:spTree>
    <p:extLst>
      <p:ext uri="{BB962C8B-B14F-4D97-AF65-F5344CB8AC3E}">
        <p14:creationId xmlns:p14="http://schemas.microsoft.com/office/powerpoint/2010/main" val="32930241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Why we need Normalization in DBMS?</a:t>
            </a:r>
            <a:endParaRPr lang="en-IN" dirty="0"/>
          </a:p>
        </p:txBody>
      </p:sp>
      <p:pic>
        <p:nvPicPr>
          <p:cNvPr id="7" name="Picture 6">
            <a:extLst>
              <a:ext uri="{FF2B5EF4-FFF2-40B4-BE49-F238E27FC236}">
                <a16:creationId xmlns:a16="http://schemas.microsoft.com/office/drawing/2014/main" id="{446F2DAF-650C-38DE-6EE9-66CCDF48CD82}"/>
              </a:ext>
            </a:extLst>
          </p:cNvPr>
          <p:cNvPicPr>
            <a:picLocks noChangeAspect="1"/>
          </p:cNvPicPr>
          <p:nvPr/>
        </p:nvPicPr>
        <p:blipFill>
          <a:blip r:embed="rId2"/>
          <a:stretch>
            <a:fillRect/>
          </a:stretch>
        </p:blipFill>
        <p:spPr>
          <a:xfrm>
            <a:off x="381000" y="2362200"/>
            <a:ext cx="8559311" cy="2514600"/>
          </a:xfrm>
          <a:prstGeom prst="rect">
            <a:avLst/>
          </a:prstGeom>
        </p:spPr>
      </p:pic>
    </p:spTree>
    <p:extLst>
      <p:ext uri="{BB962C8B-B14F-4D97-AF65-F5344CB8AC3E}">
        <p14:creationId xmlns:p14="http://schemas.microsoft.com/office/powerpoint/2010/main" val="40599410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3EFB6D-581C-BD0F-277A-5C6B77094D6E}"/>
              </a:ext>
            </a:extLst>
          </p:cNvPr>
          <p:cNvSpPr>
            <a:spLocks noGrp="1"/>
          </p:cNvSpPr>
          <p:nvPr>
            <p:ph sz="quarter" idx="12"/>
          </p:nvPr>
        </p:nvSpPr>
        <p:spPr/>
        <p:txBody>
          <a:bodyPr>
            <a:normAutofit fontScale="92500" lnSpcReduction="10000"/>
          </a:bodyPr>
          <a:lstStyle/>
          <a:p>
            <a:r>
              <a:rPr lang="en-US" dirty="0"/>
              <a:t>Insertion Anomaly in DBMS</a:t>
            </a:r>
          </a:p>
          <a:p>
            <a:pPr lvl="1"/>
            <a:r>
              <a:rPr lang="en-US" dirty="0"/>
              <a:t>Suppose for a new admission, until and unless a student opts for a branch, data of the student cannot be inserted, or else we will have to set the branch information as NULL.</a:t>
            </a:r>
          </a:p>
          <a:p>
            <a:pPr lvl="1"/>
            <a:r>
              <a:rPr lang="en-US" dirty="0"/>
              <a:t>Also, if we must insert data for 100 students of the same branch, then the branch information will be repeated for all those 100 students.</a:t>
            </a:r>
          </a:p>
          <a:p>
            <a:pPr lvl="1"/>
            <a:r>
              <a:rPr lang="en-US" dirty="0"/>
              <a:t>These scenarios are nothing but Insertion anomalies.</a:t>
            </a:r>
          </a:p>
          <a:p>
            <a:pPr lvl="1"/>
            <a:r>
              <a:rPr lang="en-US" dirty="0"/>
              <a:t>If you must repeat the same data in every row of data, it's better to keep the data separately and reference that data in each row.</a:t>
            </a:r>
          </a:p>
          <a:p>
            <a:pPr lvl="1"/>
            <a:r>
              <a:rPr lang="en-US" dirty="0"/>
              <a:t>So, in the above table, we can keep the branch information separately, and just use the </a:t>
            </a:r>
            <a:r>
              <a:rPr lang="en-US" dirty="0" err="1"/>
              <a:t>branch_id</a:t>
            </a:r>
            <a:r>
              <a:rPr lang="en-US" dirty="0"/>
              <a:t> in the student table, where </a:t>
            </a:r>
            <a:r>
              <a:rPr lang="en-US" dirty="0" err="1"/>
              <a:t>branch_id</a:t>
            </a:r>
            <a:r>
              <a:rPr lang="en-US" dirty="0"/>
              <a:t> can be used to get the branch information.</a:t>
            </a:r>
            <a:endParaRPr lang="en-IN" dirty="0"/>
          </a:p>
        </p:txBody>
      </p:sp>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Why we need Normalization in DBMS?</a:t>
            </a:r>
            <a:endParaRPr lang="en-IN" dirty="0"/>
          </a:p>
        </p:txBody>
      </p:sp>
    </p:spTree>
    <p:extLst>
      <p:ext uri="{BB962C8B-B14F-4D97-AF65-F5344CB8AC3E}">
        <p14:creationId xmlns:p14="http://schemas.microsoft.com/office/powerpoint/2010/main" val="2641056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3EFB6D-581C-BD0F-277A-5C6B77094D6E}"/>
              </a:ext>
            </a:extLst>
          </p:cNvPr>
          <p:cNvSpPr>
            <a:spLocks noGrp="1"/>
          </p:cNvSpPr>
          <p:nvPr>
            <p:ph sz="quarter" idx="12"/>
          </p:nvPr>
        </p:nvSpPr>
        <p:spPr/>
        <p:txBody>
          <a:bodyPr>
            <a:normAutofit/>
          </a:bodyPr>
          <a:lstStyle/>
          <a:p>
            <a:r>
              <a:rPr lang="en-US" dirty="0"/>
              <a:t>Updating Anomaly in DBMS</a:t>
            </a:r>
          </a:p>
          <a:p>
            <a:pPr lvl="1"/>
            <a:r>
              <a:rPr lang="en-US" dirty="0"/>
              <a:t>What if Mr. X leaves the college? or Mr. X is no longer the HOD of the computer science department? </a:t>
            </a:r>
          </a:p>
          <a:p>
            <a:pPr lvl="1"/>
            <a:r>
              <a:rPr lang="en-US" dirty="0"/>
              <a:t>In that case, all the student records will have to be updated, and if by mistake we miss any record, it will lead to data inconsistency.</a:t>
            </a:r>
          </a:p>
          <a:p>
            <a:pPr lvl="1"/>
            <a:r>
              <a:rPr lang="en-US" dirty="0"/>
              <a:t>This is an Updating anomaly because you need to update all the records in your table just because one piece of information got changed.</a:t>
            </a:r>
            <a:endParaRPr lang="en-IN" dirty="0"/>
          </a:p>
        </p:txBody>
      </p:sp>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Why we need Normalization in DBMS?</a:t>
            </a:r>
            <a:endParaRPr lang="en-IN" dirty="0"/>
          </a:p>
        </p:txBody>
      </p:sp>
    </p:spTree>
    <p:extLst>
      <p:ext uri="{BB962C8B-B14F-4D97-AF65-F5344CB8AC3E}">
        <p14:creationId xmlns:p14="http://schemas.microsoft.com/office/powerpoint/2010/main" val="67245246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3EFB6D-581C-BD0F-277A-5C6B77094D6E}"/>
              </a:ext>
            </a:extLst>
          </p:cNvPr>
          <p:cNvSpPr>
            <a:spLocks noGrp="1"/>
          </p:cNvSpPr>
          <p:nvPr>
            <p:ph sz="quarter" idx="12"/>
          </p:nvPr>
        </p:nvSpPr>
        <p:spPr/>
        <p:txBody>
          <a:bodyPr>
            <a:normAutofit/>
          </a:bodyPr>
          <a:lstStyle/>
          <a:p>
            <a:r>
              <a:rPr lang="en-US" dirty="0"/>
              <a:t>Deletion Anomaly in DBMS</a:t>
            </a:r>
          </a:p>
          <a:p>
            <a:pPr lvl="1"/>
            <a:r>
              <a:rPr lang="en-US" dirty="0"/>
              <a:t>In our Student table, two different pieces of information are kept together, the Student information and the Branch information.</a:t>
            </a:r>
          </a:p>
          <a:p>
            <a:pPr lvl="1"/>
            <a:r>
              <a:rPr lang="en-US" dirty="0"/>
              <a:t>So, if only a single student is enrolled in a branch, and that student leaves the college, or for some reason, the entry for the student is deleted, we will lose the branch information too.</a:t>
            </a:r>
          </a:p>
          <a:p>
            <a:pPr lvl="1"/>
            <a:r>
              <a:rPr lang="en-US" dirty="0"/>
              <a:t>So never in DBMS, we should keep two different entities together, which in the above example is Student and branch,</a:t>
            </a:r>
            <a:endParaRPr lang="en-IN" dirty="0"/>
          </a:p>
        </p:txBody>
      </p:sp>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Why we need Normalization in DBMS?</a:t>
            </a:r>
            <a:endParaRPr lang="en-IN" dirty="0"/>
          </a:p>
        </p:txBody>
      </p:sp>
    </p:spTree>
    <p:extLst>
      <p:ext uri="{BB962C8B-B14F-4D97-AF65-F5344CB8AC3E}">
        <p14:creationId xmlns:p14="http://schemas.microsoft.com/office/powerpoint/2010/main" val="3585227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Primary Key and Non-key attributes</a:t>
            </a:r>
            <a:endParaRPr lang="en-IN" dirty="0"/>
          </a:p>
        </p:txBody>
      </p:sp>
      <p:pic>
        <p:nvPicPr>
          <p:cNvPr id="1026" name="Picture 2" descr="Primary key and non-key attribute">
            <a:extLst>
              <a:ext uri="{FF2B5EF4-FFF2-40B4-BE49-F238E27FC236}">
                <a16:creationId xmlns:a16="http://schemas.microsoft.com/office/drawing/2014/main" id="{19BFAF14-1F07-9883-C355-923D82ACC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7998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D6FB1B-2350-64F3-F66F-55DA390A320E}"/>
              </a:ext>
            </a:extLst>
          </p:cNvPr>
          <p:cNvSpPr>
            <a:spLocks noGrp="1"/>
          </p:cNvSpPr>
          <p:nvPr>
            <p:ph sz="quarter" idx="12"/>
          </p:nvPr>
        </p:nvSpPr>
        <p:spPr/>
        <p:txBody>
          <a:bodyPr>
            <a:normAutofit/>
          </a:bodyPr>
          <a:lstStyle/>
          <a:p>
            <a:r>
              <a:rPr lang="en-US" dirty="0"/>
              <a:t>Normalization rules are divided into the following normal forms:</a:t>
            </a:r>
          </a:p>
          <a:p>
            <a:pPr lvl="1"/>
            <a:r>
              <a:rPr lang="en-US" dirty="0"/>
              <a:t>First Normal Form</a:t>
            </a:r>
          </a:p>
          <a:p>
            <a:pPr lvl="1"/>
            <a:r>
              <a:rPr lang="en-US" dirty="0"/>
              <a:t>Second Normal Form</a:t>
            </a:r>
          </a:p>
          <a:p>
            <a:pPr lvl="1"/>
            <a:r>
              <a:rPr lang="en-US" dirty="0"/>
              <a:t>Third Normal Form</a:t>
            </a:r>
          </a:p>
          <a:p>
            <a:pPr lvl="1"/>
            <a:r>
              <a:rPr lang="en-US" dirty="0"/>
              <a:t>BCNF</a:t>
            </a:r>
          </a:p>
          <a:p>
            <a:pPr lvl="1"/>
            <a:r>
              <a:rPr lang="en-US" dirty="0"/>
              <a:t>Fourth Normal Form</a:t>
            </a:r>
          </a:p>
          <a:p>
            <a:pPr lvl="1"/>
            <a:r>
              <a:rPr lang="en-US" dirty="0"/>
              <a:t>Fifth Normal Form</a:t>
            </a:r>
            <a:endParaRPr lang="en-IN" dirty="0"/>
          </a:p>
        </p:txBody>
      </p:sp>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Types of DBMS Normal forms</a:t>
            </a:r>
            <a:endParaRPr lang="en-IN" dirty="0"/>
          </a:p>
        </p:txBody>
      </p:sp>
    </p:spTree>
    <p:extLst>
      <p:ext uri="{BB962C8B-B14F-4D97-AF65-F5344CB8AC3E}">
        <p14:creationId xmlns:p14="http://schemas.microsoft.com/office/powerpoint/2010/main" val="11376823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D6FB1B-2350-64F3-F66F-55DA390A320E}"/>
              </a:ext>
            </a:extLst>
          </p:cNvPr>
          <p:cNvSpPr>
            <a:spLocks noGrp="1"/>
          </p:cNvSpPr>
          <p:nvPr>
            <p:ph sz="quarter" idx="12"/>
          </p:nvPr>
        </p:nvSpPr>
        <p:spPr/>
        <p:txBody>
          <a:bodyPr>
            <a:normAutofit/>
          </a:bodyPr>
          <a:lstStyle/>
          <a:p>
            <a:r>
              <a:rPr lang="en-US" dirty="0"/>
              <a:t>For a table to be in the First Normal Form, it should follow the following 4 rules:</a:t>
            </a:r>
          </a:p>
          <a:p>
            <a:pPr lvl="1"/>
            <a:r>
              <a:rPr lang="en-US" dirty="0"/>
              <a:t>It should only have single(atomic) valued attributes/columns.</a:t>
            </a:r>
          </a:p>
          <a:p>
            <a:pPr lvl="1"/>
            <a:r>
              <a:rPr lang="en-US" dirty="0"/>
              <a:t>Values stored in a column should be of the same domain.</a:t>
            </a:r>
          </a:p>
          <a:p>
            <a:pPr lvl="1"/>
            <a:r>
              <a:rPr lang="en-US" dirty="0"/>
              <a:t>All the columns in a table should have unique names.</a:t>
            </a:r>
          </a:p>
          <a:p>
            <a:pPr lvl="1"/>
            <a:r>
              <a:rPr lang="en-US" dirty="0"/>
              <a:t>And the order in which data is stored should not matter.</a:t>
            </a:r>
            <a:endParaRPr lang="en-IN" dirty="0"/>
          </a:p>
        </p:txBody>
      </p:sp>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First Normal Form (1NF)</a:t>
            </a:r>
            <a:endParaRPr lang="en-IN" dirty="0"/>
          </a:p>
        </p:txBody>
      </p:sp>
    </p:spTree>
    <p:extLst>
      <p:ext uri="{BB962C8B-B14F-4D97-AF65-F5344CB8AC3E}">
        <p14:creationId xmlns:p14="http://schemas.microsoft.com/office/powerpoint/2010/main" val="3130628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pic>
        <p:nvPicPr>
          <p:cNvPr id="7170" name="Picture 2">
            <a:extLst>
              <a:ext uri="{FF2B5EF4-FFF2-40B4-BE49-F238E27FC236}">
                <a16:creationId xmlns:a16="http://schemas.microsoft.com/office/drawing/2014/main" id="{79F1AF52-613A-634A-3C39-0D31F556F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676400"/>
            <a:ext cx="8180045" cy="4588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8736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First Normal Form (1NF)</a:t>
            </a:r>
            <a:endParaRPr lang="en-IN" dirty="0"/>
          </a:p>
        </p:txBody>
      </p:sp>
      <p:pic>
        <p:nvPicPr>
          <p:cNvPr id="7" name="Picture 6">
            <a:extLst>
              <a:ext uri="{FF2B5EF4-FFF2-40B4-BE49-F238E27FC236}">
                <a16:creationId xmlns:a16="http://schemas.microsoft.com/office/drawing/2014/main" id="{C37FB38D-C5F7-6272-927D-3B98C6D47A05}"/>
              </a:ext>
            </a:extLst>
          </p:cNvPr>
          <p:cNvPicPr>
            <a:picLocks noChangeAspect="1"/>
          </p:cNvPicPr>
          <p:nvPr/>
        </p:nvPicPr>
        <p:blipFill>
          <a:blip r:embed="rId2"/>
          <a:stretch>
            <a:fillRect/>
          </a:stretch>
        </p:blipFill>
        <p:spPr>
          <a:xfrm>
            <a:off x="479705" y="2339245"/>
            <a:ext cx="8184589" cy="2179509"/>
          </a:xfrm>
          <a:prstGeom prst="rect">
            <a:avLst/>
          </a:prstGeom>
        </p:spPr>
      </p:pic>
      <p:sp>
        <p:nvSpPr>
          <p:cNvPr id="8" name="TextBox 7">
            <a:extLst>
              <a:ext uri="{FF2B5EF4-FFF2-40B4-BE49-F238E27FC236}">
                <a16:creationId xmlns:a16="http://schemas.microsoft.com/office/drawing/2014/main" id="{977166CD-6299-E031-7819-C0524F94F0F8}"/>
              </a:ext>
            </a:extLst>
          </p:cNvPr>
          <p:cNvSpPr txBox="1"/>
          <p:nvPr/>
        </p:nvSpPr>
        <p:spPr>
          <a:xfrm>
            <a:off x="381000" y="1524000"/>
            <a:ext cx="8382000" cy="646331"/>
          </a:xfrm>
          <a:prstGeom prst="rect">
            <a:avLst/>
          </a:prstGeom>
          <a:noFill/>
        </p:spPr>
        <p:txBody>
          <a:bodyPr wrap="square" rtlCol="0">
            <a:spAutoFit/>
          </a:bodyPr>
          <a:lstStyle/>
          <a:p>
            <a:r>
              <a:rPr lang="en-US"/>
              <a:t>If we have an Employee table in which we store the employee information along with the employee skillset, the table will look like this:</a:t>
            </a:r>
            <a:endParaRPr lang="en-IN" dirty="0"/>
          </a:p>
        </p:txBody>
      </p:sp>
    </p:spTree>
    <p:extLst>
      <p:ext uri="{BB962C8B-B14F-4D97-AF65-F5344CB8AC3E}">
        <p14:creationId xmlns:p14="http://schemas.microsoft.com/office/powerpoint/2010/main" val="41215739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AFB022-192F-A3DA-7F2E-5496A3D45FF8}"/>
              </a:ext>
            </a:extLst>
          </p:cNvPr>
          <p:cNvSpPr>
            <a:spLocks noGrp="1"/>
          </p:cNvSpPr>
          <p:nvPr>
            <p:ph sz="quarter" idx="12"/>
          </p:nvPr>
        </p:nvSpPr>
        <p:spPr/>
        <p:txBody>
          <a:bodyPr/>
          <a:lstStyle/>
          <a:p>
            <a:r>
              <a:rPr lang="en-US" dirty="0" err="1"/>
              <a:t>emp_skills</a:t>
            </a:r>
            <a:r>
              <a:rPr lang="en-US" dirty="0"/>
              <a:t> column holds multiple comma-separated values, while as per the First Normal form, each column should have a single value.</a:t>
            </a:r>
          </a:p>
          <a:p>
            <a:r>
              <a:rPr lang="en-US" dirty="0"/>
              <a:t>Remove the </a:t>
            </a:r>
            <a:r>
              <a:rPr lang="en-US" dirty="0" err="1"/>
              <a:t>emp_skills</a:t>
            </a:r>
            <a:r>
              <a:rPr lang="en-US" dirty="0"/>
              <a:t> column from the Employee table and keep it in some other table.</a:t>
            </a:r>
          </a:p>
          <a:p>
            <a:r>
              <a:rPr lang="en-US" dirty="0"/>
              <a:t>Or add multiple rows for the employee and each row is linked with one </a:t>
            </a:r>
            <a:r>
              <a:rPr lang="en-US" dirty="0" err="1"/>
              <a:t>skil</a:t>
            </a:r>
            <a:endParaRPr lang="en-IN" dirty="0"/>
          </a:p>
        </p:txBody>
      </p:sp>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First Normal Form (1NF)</a:t>
            </a:r>
            <a:endParaRPr lang="en-IN" dirty="0"/>
          </a:p>
        </p:txBody>
      </p:sp>
    </p:spTree>
    <p:extLst>
      <p:ext uri="{BB962C8B-B14F-4D97-AF65-F5344CB8AC3E}">
        <p14:creationId xmlns:p14="http://schemas.microsoft.com/office/powerpoint/2010/main" val="11694025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Create Separate tables for Employee and Employee Skills</a:t>
            </a:r>
            <a:endParaRPr lang="en-IN" dirty="0"/>
          </a:p>
        </p:txBody>
      </p:sp>
      <p:pic>
        <p:nvPicPr>
          <p:cNvPr id="7" name="Picture 6">
            <a:extLst>
              <a:ext uri="{FF2B5EF4-FFF2-40B4-BE49-F238E27FC236}">
                <a16:creationId xmlns:a16="http://schemas.microsoft.com/office/drawing/2014/main" id="{EE75C42B-A100-56CD-AF80-10FB65E8ADD6}"/>
              </a:ext>
            </a:extLst>
          </p:cNvPr>
          <p:cNvPicPr>
            <a:picLocks noChangeAspect="1"/>
          </p:cNvPicPr>
          <p:nvPr/>
        </p:nvPicPr>
        <p:blipFill>
          <a:blip r:embed="rId2"/>
          <a:stretch>
            <a:fillRect/>
          </a:stretch>
        </p:blipFill>
        <p:spPr>
          <a:xfrm>
            <a:off x="478541" y="1752600"/>
            <a:ext cx="8146486" cy="2598645"/>
          </a:xfrm>
          <a:prstGeom prst="rect">
            <a:avLst/>
          </a:prstGeom>
        </p:spPr>
      </p:pic>
    </p:spTree>
    <p:extLst>
      <p:ext uri="{BB962C8B-B14F-4D97-AF65-F5344CB8AC3E}">
        <p14:creationId xmlns:p14="http://schemas.microsoft.com/office/powerpoint/2010/main" val="26317836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B5266-3C32-8335-91FD-FBE7CCE81C9B}"/>
              </a:ext>
            </a:extLst>
          </p:cNvPr>
          <p:cNvSpPr>
            <a:spLocks noGrp="1"/>
          </p:cNvSpPr>
          <p:nvPr>
            <p:ph type="title"/>
          </p:nvPr>
        </p:nvSpPr>
        <p:spPr/>
        <p:txBody>
          <a:bodyPr/>
          <a:lstStyle/>
          <a:p>
            <a:r>
              <a:rPr lang="en-US" dirty="0"/>
              <a:t>Create Separate tables for Employee and Employee Skills</a:t>
            </a:r>
            <a:endParaRPr lang="en-IN" dirty="0"/>
          </a:p>
        </p:txBody>
      </p:sp>
      <p:pic>
        <p:nvPicPr>
          <p:cNvPr id="4" name="Picture 3">
            <a:extLst>
              <a:ext uri="{FF2B5EF4-FFF2-40B4-BE49-F238E27FC236}">
                <a16:creationId xmlns:a16="http://schemas.microsoft.com/office/drawing/2014/main" id="{DA5A3C58-373B-491E-78B0-D161328A8B8B}"/>
              </a:ext>
            </a:extLst>
          </p:cNvPr>
          <p:cNvPicPr>
            <a:picLocks noChangeAspect="1"/>
          </p:cNvPicPr>
          <p:nvPr/>
        </p:nvPicPr>
        <p:blipFill>
          <a:blip r:embed="rId2"/>
          <a:stretch>
            <a:fillRect/>
          </a:stretch>
        </p:blipFill>
        <p:spPr>
          <a:xfrm>
            <a:off x="381000" y="1371600"/>
            <a:ext cx="8458200" cy="5143946"/>
          </a:xfrm>
          <a:prstGeom prst="rect">
            <a:avLst/>
          </a:prstGeom>
        </p:spPr>
      </p:pic>
    </p:spTree>
    <p:extLst>
      <p:ext uri="{BB962C8B-B14F-4D97-AF65-F5344CB8AC3E}">
        <p14:creationId xmlns:p14="http://schemas.microsoft.com/office/powerpoint/2010/main" val="13595968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675156-7885-D245-6404-D2EFF22EBE45}"/>
              </a:ext>
            </a:extLst>
          </p:cNvPr>
          <p:cNvSpPr>
            <a:spLocks noGrp="1"/>
          </p:cNvSpPr>
          <p:nvPr>
            <p:ph type="title"/>
          </p:nvPr>
        </p:nvSpPr>
        <p:spPr/>
        <p:txBody>
          <a:bodyPr/>
          <a:lstStyle/>
          <a:p>
            <a:r>
              <a:rPr lang="en-US" dirty="0"/>
              <a:t>Add Multiple rows for Multiple skills</a:t>
            </a:r>
            <a:endParaRPr lang="en-IN" dirty="0"/>
          </a:p>
        </p:txBody>
      </p:sp>
      <p:pic>
        <p:nvPicPr>
          <p:cNvPr id="5" name="Picture 4">
            <a:extLst>
              <a:ext uri="{FF2B5EF4-FFF2-40B4-BE49-F238E27FC236}">
                <a16:creationId xmlns:a16="http://schemas.microsoft.com/office/drawing/2014/main" id="{BCDD7A1A-55C7-5FD6-6D69-88A81BCFAF5F}"/>
              </a:ext>
            </a:extLst>
          </p:cNvPr>
          <p:cNvPicPr>
            <a:picLocks noChangeAspect="1"/>
          </p:cNvPicPr>
          <p:nvPr/>
        </p:nvPicPr>
        <p:blipFill>
          <a:blip r:embed="rId2"/>
          <a:stretch>
            <a:fillRect/>
          </a:stretch>
        </p:blipFill>
        <p:spPr>
          <a:xfrm>
            <a:off x="461035" y="1447800"/>
            <a:ext cx="8378977" cy="4724400"/>
          </a:xfrm>
          <a:prstGeom prst="rect">
            <a:avLst/>
          </a:prstGeom>
        </p:spPr>
      </p:pic>
    </p:spTree>
    <p:extLst>
      <p:ext uri="{BB962C8B-B14F-4D97-AF65-F5344CB8AC3E}">
        <p14:creationId xmlns:p14="http://schemas.microsoft.com/office/powerpoint/2010/main" val="35082024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CCAAA3-9967-F796-C184-164B7DD6B719}"/>
              </a:ext>
            </a:extLst>
          </p:cNvPr>
          <p:cNvSpPr>
            <a:spLocks noGrp="1"/>
          </p:cNvSpPr>
          <p:nvPr>
            <p:ph sz="quarter" idx="12"/>
          </p:nvPr>
        </p:nvSpPr>
        <p:spPr/>
        <p:txBody>
          <a:bodyPr/>
          <a:lstStyle/>
          <a:p>
            <a:r>
              <a:rPr lang="en-US" dirty="0"/>
              <a:t>For a table to be in the Second Normal Form,</a:t>
            </a:r>
          </a:p>
          <a:p>
            <a:pPr lvl="1"/>
            <a:endParaRPr lang="en-US" dirty="0"/>
          </a:p>
          <a:p>
            <a:pPr lvl="1"/>
            <a:r>
              <a:rPr lang="en-US" dirty="0"/>
              <a:t>It should be in the First Normal form.</a:t>
            </a:r>
          </a:p>
          <a:p>
            <a:pPr lvl="1"/>
            <a:r>
              <a:rPr lang="en-US" dirty="0"/>
              <a:t>And, it should not have Partial Dependency.</a:t>
            </a:r>
            <a:endParaRPr lang="en-IN" dirty="0"/>
          </a:p>
        </p:txBody>
      </p:sp>
      <p:sp>
        <p:nvSpPr>
          <p:cNvPr id="3" name="Title 2">
            <a:extLst>
              <a:ext uri="{FF2B5EF4-FFF2-40B4-BE49-F238E27FC236}">
                <a16:creationId xmlns:a16="http://schemas.microsoft.com/office/drawing/2014/main" id="{505FC802-57B3-0DF5-CCE6-1E7343FD4167}"/>
              </a:ext>
            </a:extLst>
          </p:cNvPr>
          <p:cNvSpPr>
            <a:spLocks noGrp="1"/>
          </p:cNvSpPr>
          <p:nvPr>
            <p:ph type="title"/>
          </p:nvPr>
        </p:nvSpPr>
        <p:spPr/>
        <p:txBody>
          <a:bodyPr/>
          <a:lstStyle/>
          <a:p>
            <a:r>
              <a:rPr lang="en-IN" dirty="0"/>
              <a:t>Second Normal Form (2NF)</a:t>
            </a:r>
          </a:p>
        </p:txBody>
      </p:sp>
    </p:spTree>
    <p:extLst>
      <p:ext uri="{BB962C8B-B14F-4D97-AF65-F5344CB8AC3E}">
        <p14:creationId xmlns:p14="http://schemas.microsoft.com/office/powerpoint/2010/main" val="3285061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CCAAA3-9967-F796-C184-164B7DD6B719}"/>
              </a:ext>
            </a:extLst>
          </p:cNvPr>
          <p:cNvSpPr>
            <a:spLocks noGrp="1"/>
          </p:cNvSpPr>
          <p:nvPr>
            <p:ph sz="quarter" idx="12"/>
          </p:nvPr>
        </p:nvSpPr>
        <p:spPr/>
        <p:txBody>
          <a:bodyPr/>
          <a:lstStyle/>
          <a:p>
            <a:r>
              <a:rPr lang="en-US" dirty="0"/>
              <a:t>When a table has a primary key that is made up of two or more columns, then all the columns(not included in the primary key) in that table should depend on the entire primary key and not on a part of it. </a:t>
            </a:r>
          </a:p>
          <a:p>
            <a:r>
              <a:rPr lang="en-US" dirty="0"/>
              <a:t>If any column(which is not in the primary key) depends on a part of the primary key, then we say we have Partial dependency in the table.</a:t>
            </a:r>
            <a:endParaRPr lang="en-IN" dirty="0"/>
          </a:p>
        </p:txBody>
      </p:sp>
      <p:sp>
        <p:nvSpPr>
          <p:cNvPr id="3" name="Title 2">
            <a:extLst>
              <a:ext uri="{FF2B5EF4-FFF2-40B4-BE49-F238E27FC236}">
                <a16:creationId xmlns:a16="http://schemas.microsoft.com/office/drawing/2014/main" id="{505FC802-57B3-0DF5-CCE6-1E7343FD4167}"/>
              </a:ext>
            </a:extLst>
          </p:cNvPr>
          <p:cNvSpPr>
            <a:spLocks noGrp="1"/>
          </p:cNvSpPr>
          <p:nvPr>
            <p:ph type="title"/>
          </p:nvPr>
        </p:nvSpPr>
        <p:spPr/>
        <p:txBody>
          <a:bodyPr/>
          <a:lstStyle/>
          <a:p>
            <a:r>
              <a:rPr lang="en-IN" dirty="0"/>
              <a:t>What is Partial Dependency?</a:t>
            </a:r>
          </a:p>
        </p:txBody>
      </p:sp>
    </p:spTree>
    <p:extLst>
      <p:ext uri="{BB962C8B-B14F-4D97-AF65-F5344CB8AC3E}">
        <p14:creationId xmlns:p14="http://schemas.microsoft.com/office/powerpoint/2010/main" val="2111549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5FC802-57B3-0DF5-CCE6-1E7343FD4167}"/>
              </a:ext>
            </a:extLst>
          </p:cNvPr>
          <p:cNvSpPr>
            <a:spLocks noGrp="1"/>
          </p:cNvSpPr>
          <p:nvPr>
            <p:ph type="title"/>
          </p:nvPr>
        </p:nvSpPr>
        <p:spPr/>
        <p:txBody>
          <a:bodyPr/>
          <a:lstStyle/>
          <a:p>
            <a:r>
              <a:rPr lang="en-IN" dirty="0"/>
              <a:t>What is Partial Dependency?</a:t>
            </a:r>
          </a:p>
        </p:txBody>
      </p:sp>
      <p:pic>
        <p:nvPicPr>
          <p:cNvPr id="7" name="Picture 6">
            <a:extLst>
              <a:ext uri="{FF2B5EF4-FFF2-40B4-BE49-F238E27FC236}">
                <a16:creationId xmlns:a16="http://schemas.microsoft.com/office/drawing/2014/main" id="{930E49A4-DD16-117A-E04E-0D41E17D916F}"/>
              </a:ext>
            </a:extLst>
          </p:cNvPr>
          <p:cNvPicPr>
            <a:picLocks noChangeAspect="1"/>
          </p:cNvPicPr>
          <p:nvPr/>
        </p:nvPicPr>
        <p:blipFill>
          <a:blip r:embed="rId2"/>
          <a:stretch>
            <a:fillRect/>
          </a:stretch>
        </p:blipFill>
        <p:spPr>
          <a:xfrm>
            <a:off x="381000" y="1371600"/>
            <a:ext cx="8382000" cy="5081878"/>
          </a:xfrm>
          <a:prstGeom prst="rect">
            <a:avLst/>
          </a:prstGeom>
        </p:spPr>
      </p:pic>
    </p:spTree>
    <p:extLst>
      <p:ext uri="{BB962C8B-B14F-4D97-AF65-F5344CB8AC3E}">
        <p14:creationId xmlns:p14="http://schemas.microsoft.com/office/powerpoint/2010/main" val="15241300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5FC802-57B3-0DF5-CCE6-1E7343FD4167}"/>
              </a:ext>
            </a:extLst>
          </p:cNvPr>
          <p:cNvSpPr>
            <a:spLocks noGrp="1"/>
          </p:cNvSpPr>
          <p:nvPr>
            <p:ph type="title"/>
          </p:nvPr>
        </p:nvSpPr>
        <p:spPr/>
        <p:txBody>
          <a:bodyPr/>
          <a:lstStyle/>
          <a:p>
            <a:r>
              <a:rPr lang="en-IN" dirty="0"/>
              <a:t>What is Partial Dependency?</a:t>
            </a:r>
          </a:p>
        </p:txBody>
      </p:sp>
      <p:pic>
        <p:nvPicPr>
          <p:cNvPr id="4" name="Picture 3">
            <a:extLst>
              <a:ext uri="{FF2B5EF4-FFF2-40B4-BE49-F238E27FC236}">
                <a16:creationId xmlns:a16="http://schemas.microsoft.com/office/drawing/2014/main" id="{5A373590-3536-4EF9-4758-B7EE617D4235}"/>
              </a:ext>
            </a:extLst>
          </p:cNvPr>
          <p:cNvPicPr>
            <a:picLocks noChangeAspect="1"/>
          </p:cNvPicPr>
          <p:nvPr/>
        </p:nvPicPr>
        <p:blipFill>
          <a:blip r:embed="rId2"/>
          <a:stretch>
            <a:fillRect/>
          </a:stretch>
        </p:blipFill>
        <p:spPr>
          <a:xfrm>
            <a:off x="304800" y="1905000"/>
            <a:ext cx="8740141" cy="2819400"/>
          </a:xfrm>
          <a:prstGeom prst="rect">
            <a:avLst/>
          </a:prstGeom>
        </p:spPr>
      </p:pic>
    </p:spTree>
    <p:extLst>
      <p:ext uri="{BB962C8B-B14F-4D97-AF65-F5344CB8AC3E}">
        <p14:creationId xmlns:p14="http://schemas.microsoft.com/office/powerpoint/2010/main" val="27567539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66A4B0-1410-F493-0B6A-6C8761A07C98}"/>
              </a:ext>
            </a:extLst>
          </p:cNvPr>
          <p:cNvSpPr>
            <a:spLocks noGrp="1"/>
          </p:cNvSpPr>
          <p:nvPr>
            <p:ph sz="quarter" idx="12"/>
          </p:nvPr>
        </p:nvSpPr>
        <p:spPr/>
        <p:txBody>
          <a:bodyPr>
            <a:normAutofit fontScale="92500" lnSpcReduction="10000"/>
          </a:bodyPr>
          <a:lstStyle/>
          <a:p>
            <a:r>
              <a:rPr lang="en-US" dirty="0"/>
              <a:t>Now in the above table, the primary key is </a:t>
            </a:r>
            <a:r>
              <a:rPr lang="en-US" dirty="0" err="1"/>
              <a:t>student_id</a:t>
            </a:r>
            <a:r>
              <a:rPr lang="en-US" dirty="0"/>
              <a:t> + </a:t>
            </a:r>
            <a:r>
              <a:rPr lang="en-US" dirty="0" err="1"/>
              <a:t>subject_id</a:t>
            </a:r>
            <a:r>
              <a:rPr lang="en-US" dirty="0"/>
              <a:t>, because both these information are required to select any row of data.</a:t>
            </a:r>
          </a:p>
          <a:p>
            <a:endParaRPr lang="en-US" dirty="0"/>
          </a:p>
          <a:p>
            <a:r>
              <a:rPr lang="en-US" dirty="0"/>
              <a:t>But in the Score table, we have a column </a:t>
            </a:r>
            <a:r>
              <a:rPr lang="en-US" dirty="0" err="1"/>
              <a:t>teacher_name</a:t>
            </a:r>
            <a:r>
              <a:rPr lang="en-US" dirty="0"/>
              <a:t>, which depends on the subject information or just the </a:t>
            </a:r>
            <a:r>
              <a:rPr lang="en-US" dirty="0" err="1"/>
              <a:t>subject_id</a:t>
            </a:r>
            <a:r>
              <a:rPr lang="en-US" dirty="0"/>
              <a:t>, so we should not keep that information in the Score table.</a:t>
            </a:r>
          </a:p>
          <a:p>
            <a:endParaRPr lang="en-US" dirty="0"/>
          </a:p>
          <a:p>
            <a:r>
              <a:rPr lang="en-US" dirty="0"/>
              <a:t>The column </a:t>
            </a:r>
            <a:r>
              <a:rPr lang="en-US" dirty="0" err="1"/>
              <a:t>teacher_name</a:t>
            </a:r>
            <a:r>
              <a:rPr lang="en-US" dirty="0"/>
              <a:t> should be in the Subjects table. And then the entire system will be Normalized as per the Second Normal Form.</a:t>
            </a:r>
            <a:endParaRPr lang="en-IN" dirty="0"/>
          </a:p>
        </p:txBody>
      </p:sp>
      <p:sp>
        <p:nvSpPr>
          <p:cNvPr id="3" name="Title 2">
            <a:extLst>
              <a:ext uri="{FF2B5EF4-FFF2-40B4-BE49-F238E27FC236}">
                <a16:creationId xmlns:a16="http://schemas.microsoft.com/office/drawing/2014/main" id="{505FC802-57B3-0DF5-CCE6-1E7343FD4167}"/>
              </a:ext>
            </a:extLst>
          </p:cNvPr>
          <p:cNvSpPr>
            <a:spLocks noGrp="1"/>
          </p:cNvSpPr>
          <p:nvPr>
            <p:ph type="title"/>
          </p:nvPr>
        </p:nvSpPr>
        <p:spPr/>
        <p:txBody>
          <a:bodyPr/>
          <a:lstStyle/>
          <a:p>
            <a:r>
              <a:rPr lang="en-IN" dirty="0"/>
              <a:t>What is Partial Dependency?</a:t>
            </a:r>
          </a:p>
        </p:txBody>
      </p:sp>
    </p:spTree>
    <p:extLst>
      <p:ext uri="{BB962C8B-B14F-4D97-AF65-F5344CB8AC3E}">
        <p14:creationId xmlns:p14="http://schemas.microsoft.com/office/powerpoint/2010/main" val="202382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9631A70-BD35-4942-974A-6CC075DE8536}"/>
              </a:ext>
            </a:extLst>
          </p:cNvPr>
          <p:cNvSpPr>
            <a:spLocks noGrp="1"/>
          </p:cNvSpPr>
          <p:nvPr>
            <p:ph sz="quarter" idx="12"/>
          </p:nvPr>
        </p:nvSpPr>
        <p:spPr/>
        <p:txBody>
          <a:bodyPr/>
          <a:lstStyle/>
          <a:p>
            <a:r>
              <a:rPr lang="en-IN" dirty="0"/>
              <a:t>Introduction to Data</a:t>
            </a:r>
          </a:p>
          <a:p>
            <a:r>
              <a:rPr lang="en-IN" dirty="0"/>
              <a:t>Introduction to MySQL</a:t>
            </a:r>
          </a:p>
          <a:p>
            <a:r>
              <a:rPr lang="en-IN" dirty="0"/>
              <a:t>RDBMS</a:t>
            </a:r>
          </a:p>
          <a:p>
            <a:r>
              <a:rPr lang="en-IN" dirty="0"/>
              <a:t>Datatypes</a:t>
            </a:r>
          </a:p>
          <a:p>
            <a:r>
              <a:rPr lang="en-IN" dirty="0"/>
              <a:t>Databases</a:t>
            </a:r>
          </a:p>
          <a:p>
            <a:r>
              <a:rPr lang="en-IN" dirty="0"/>
              <a:t>Tables</a:t>
            </a:r>
          </a:p>
          <a:p>
            <a:r>
              <a:rPr lang="en-IN" dirty="0"/>
              <a:t>SQL Queries</a:t>
            </a:r>
          </a:p>
          <a:p>
            <a:r>
              <a:rPr lang="en-IN" dirty="0"/>
              <a:t>Join</a:t>
            </a:r>
          </a:p>
          <a:p>
            <a:r>
              <a:rPr lang="en-IN" dirty="0"/>
              <a:t>Indexes and Stored Procedures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3" name="Title 2">
            <a:extLst>
              <a:ext uri="{FF2B5EF4-FFF2-40B4-BE49-F238E27FC236}">
                <a16:creationId xmlns:a16="http://schemas.microsoft.com/office/drawing/2014/main" id="{B0D0F837-5F23-494E-8072-5BB46E2EC159}"/>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706868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0C7B3-CE24-59EF-CBAD-3A454E8D3219}"/>
              </a:ext>
            </a:extLst>
          </p:cNvPr>
          <p:cNvSpPr>
            <a:spLocks noGrp="1"/>
          </p:cNvSpPr>
          <p:nvPr>
            <p:ph sz="quarter" idx="12"/>
          </p:nvPr>
        </p:nvSpPr>
        <p:spPr>
          <a:xfrm>
            <a:off x="457201" y="1381125"/>
            <a:ext cx="8228012" cy="2857500"/>
          </a:xfrm>
        </p:spPr>
        <p:txBody>
          <a:bodyPr>
            <a:normAutofit fontScale="85000" lnSpcReduction="10000"/>
          </a:bodyPr>
          <a:lstStyle/>
          <a:p>
            <a:r>
              <a:rPr lang="en-US" dirty="0"/>
              <a:t>A.)  Discrete Data Type: –</a:t>
            </a:r>
          </a:p>
          <a:p>
            <a:r>
              <a:rPr lang="en-US" dirty="0"/>
              <a:t>The numeric data which have discrete values or whole numbers. </a:t>
            </a:r>
          </a:p>
          <a:p>
            <a:r>
              <a:rPr lang="en-US" dirty="0"/>
              <a:t>This type of variable value if expressed in decimal format will have no proper meaning. </a:t>
            </a:r>
          </a:p>
          <a:p>
            <a:r>
              <a:rPr lang="en-US" dirty="0"/>
              <a:t>Their values can be counted.</a:t>
            </a:r>
          </a:p>
          <a:p>
            <a:r>
              <a:rPr lang="en-US" dirty="0"/>
              <a:t> ex: – No. Of Cars You Have, No. Of Marbles In Containers, Students In A Class, etc.</a:t>
            </a:r>
            <a:endParaRPr lang="en-IN" dirty="0"/>
          </a:p>
        </p:txBody>
      </p:sp>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pic>
        <p:nvPicPr>
          <p:cNvPr id="8194" name="Picture 2">
            <a:extLst>
              <a:ext uri="{FF2B5EF4-FFF2-40B4-BE49-F238E27FC236}">
                <a16:creationId xmlns:a16="http://schemas.microsoft.com/office/drawing/2014/main" id="{99EACADE-142B-14DE-094B-AF4DBB8D1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4186401"/>
            <a:ext cx="4648200" cy="250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361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5FC802-57B3-0DF5-CCE6-1E7343FD4167}"/>
              </a:ext>
            </a:extLst>
          </p:cNvPr>
          <p:cNvSpPr>
            <a:spLocks noGrp="1"/>
          </p:cNvSpPr>
          <p:nvPr>
            <p:ph type="title"/>
          </p:nvPr>
        </p:nvSpPr>
        <p:spPr/>
        <p:txBody>
          <a:bodyPr/>
          <a:lstStyle/>
          <a:p>
            <a:r>
              <a:rPr lang="en-IN" dirty="0"/>
              <a:t>What is Partial Dependency?</a:t>
            </a:r>
          </a:p>
        </p:txBody>
      </p:sp>
      <p:pic>
        <p:nvPicPr>
          <p:cNvPr id="7" name="Picture 6">
            <a:extLst>
              <a:ext uri="{FF2B5EF4-FFF2-40B4-BE49-F238E27FC236}">
                <a16:creationId xmlns:a16="http://schemas.microsoft.com/office/drawing/2014/main" id="{34C7ADBA-B36A-C888-FC21-B309966A84E2}"/>
              </a:ext>
            </a:extLst>
          </p:cNvPr>
          <p:cNvPicPr>
            <a:picLocks noChangeAspect="1"/>
          </p:cNvPicPr>
          <p:nvPr/>
        </p:nvPicPr>
        <p:blipFill>
          <a:blip r:embed="rId2"/>
          <a:stretch>
            <a:fillRect/>
          </a:stretch>
        </p:blipFill>
        <p:spPr>
          <a:xfrm>
            <a:off x="461035" y="1371600"/>
            <a:ext cx="8161727" cy="5105400"/>
          </a:xfrm>
          <a:prstGeom prst="rect">
            <a:avLst/>
          </a:prstGeom>
        </p:spPr>
      </p:pic>
    </p:spTree>
    <p:extLst>
      <p:ext uri="{BB962C8B-B14F-4D97-AF65-F5344CB8AC3E}">
        <p14:creationId xmlns:p14="http://schemas.microsoft.com/office/powerpoint/2010/main" val="39181197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5D9F8B-1EB8-849F-6CCD-609ABEB5016F}"/>
              </a:ext>
            </a:extLst>
          </p:cNvPr>
          <p:cNvSpPr>
            <a:spLocks noGrp="1"/>
          </p:cNvSpPr>
          <p:nvPr>
            <p:ph sz="quarter" idx="12"/>
          </p:nvPr>
        </p:nvSpPr>
        <p:spPr/>
        <p:txBody>
          <a:bodyPr/>
          <a:lstStyle/>
          <a:p>
            <a:r>
              <a:rPr lang="en-US" dirty="0"/>
              <a:t>A table is said to be in the Third Normal Form when,</a:t>
            </a:r>
          </a:p>
          <a:p>
            <a:pPr lvl="1"/>
            <a:r>
              <a:rPr lang="en-US" dirty="0"/>
              <a:t>It satisfies the First Normal Form and the Second Normal form.</a:t>
            </a:r>
          </a:p>
          <a:p>
            <a:pPr lvl="1"/>
            <a:r>
              <a:rPr lang="en-US" dirty="0"/>
              <a:t>And, it doesn't have Transitive Dependency.</a:t>
            </a:r>
            <a:endParaRPr lang="en-IN" dirty="0"/>
          </a:p>
        </p:txBody>
      </p:sp>
      <p:sp>
        <p:nvSpPr>
          <p:cNvPr id="3" name="Title 2">
            <a:extLst>
              <a:ext uri="{FF2B5EF4-FFF2-40B4-BE49-F238E27FC236}">
                <a16:creationId xmlns:a16="http://schemas.microsoft.com/office/drawing/2014/main" id="{D5C61CD1-832E-96EB-D53D-C1A758819489}"/>
              </a:ext>
            </a:extLst>
          </p:cNvPr>
          <p:cNvSpPr>
            <a:spLocks noGrp="1"/>
          </p:cNvSpPr>
          <p:nvPr>
            <p:ph type="title"/>
          </p:nvPr>
        </p:nvSpPr>
        <p:spPr/>
        <p:txBody>
          <a:bodyPr/>
          <a:lstStyle/>
          <a:p>
            <a:r>
              <a:rPr lang="en-IN" dirty="0"/>
              <a:t>Third Normal Form (3NF)</a:t>
            </a:r>
          </a:p>
        </p:txBody>
      </p:sp>
    </p:spTree>
    <p:extLst>
      <p:ext uri="{BB962C8B-B14F-4D97-AF65-F5344CB8AC3E}">
        <p14:creationId xmlns:p14="http://schemas.microsoft.com/office/powerpoint/2010/main" val="22589034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5D9F8B-1EB8-849F-6CCD-609ABEB5016F}"/>
              </a:ext>
            </a:extLst>
          </p:cNvPr>
          <p:cNvSpPr>
            <a:spLocks noGrp="1"/>
          </p:cNvSpPr>
          <p:nvPr>
            <p:ph sz="quarter" idx="12"/>
          </p:nvPr>
        </p:nvSpPr>
        <p:spPr/>
        <p:txBody>
          <a:bodyPr/>
          <a:lstStyle/>
          <a:p>
            <a:r>
              <a:rPr lang="en-US" dirty="0"/>
              <a:t>In a table we have some column that acts as the primary key and other columns depends on this column. </a:t>
            </a:r>
          </a:p>
          <a:p>
            <a:r>
              <a:rPr lang="en-US" dirty="0"/>
              <a:t>But what if a column that is not the primary key depends on another column that is also not a primary key or part of it</a:t>
            </a:r>
            <a:r>
              <a:rPr lang="en-US"/>
              <a:t>? </a:t>
            </a:r>
          </a:p>
          <a:p>
            <a:r>
              <a:rPr lang="en-US"/>
              <a:t>Then </a:t>
            </a:r>
            <a:r>
              <a:rPr lang="en-US" dirty="0"/>
              <a:t>we have Transitive dependency in our table.</a:t>
            </a:r>
            <a:endParaRPr lang="en-IN" dirty="0"/>
          </a:p>
        </p:txBody>
      </p:sp>
      <p:sp>
        <p:nvSpPr>
          <p:cNvPr id="3" name="Title 2">
            <a:extLst>
              <a:ext uri="{FF2B5EF4-FFF2-40B4-BE49-F238E27FC236}">
                <a16:creationId xmlns:a16="http://schemas.microsoft.com/office/drawing/2014/main" id="{D5C61CD1-832E-96EB-D53D-C1A758819489}"/>
              </a:ext>
            </a:extLst>
          </p:cNvPr>
          <p:cNvSpPr>
            <a:spLocks noGrp="1"/>
          </p:cNvSpPr>
          <p:nvPr>
            <p:ph type="title"/>
          </p:nvPr>
        </p:nvSpPr>
        <p:spPr/>
        <p:txBody>
          <a:bodyPr/>
          <a:lstStyle/>
          <a:p>
            <a:r>
              <a:rPr lang="en-IN" dirty="0"/>
              <a:t>What is Transitive Dependency?</a:t>
            </a:r>
          </a:p>
        </p:txBody>
      </p:sp>
    </p:spTree>
    <p:extLst>
      <p:ext uri="{BB962C8B-B14F-4D97-AF65-F5344CB8AC3E}">
        <p14:creationId xmlns:p14="http://schemas.microsoft.com/office/powerpoint/2010/main" val="20201667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C61CD1-832E-96EB-D53D-C1A758819489}"/>
              </a:ext>
            </a:extLst>
          </p:cNvPr>
          <p:cNvSpPr>
            <a:spLocks noGrp="1"/>
          </p:cNvSpPr>
          <p:nvPr>
            <p:ph type="title"/>
          </p:nvPr>
        </p:nvSpPr>
        <p:spPr/>
        <p:txBody>
          <a:bodyPr/>
          <a:lstStyle/>
          <a:p>
            <a:r>
              <a:rPr lang="en-IN" dirty="0"/>
              <a:t>What is Transitive Dependency?</a:t>
            </a:r>
          </a:p>
        </p:txBody>
      </p:sp>
      <p:pic>
        <p:nvPicPr>
          <p:cNvPr id="7" name="Picture 6">
            <a:extLst>
              <a:ext uri="{FF2B5EF4-FFF2-40B4-BE49-F238E27FC236}">
                <a16:creationId xmlns:a16="http://schemas.microsoft.com/office/drawing/2014/main" id="{C802DE28-DA01-199C-9B04-4D3D33D9F741}"/>
              </a:ext>
            </a:extLst>
          </p:cNvPr>
          <p:cNvPicPr>
            <a:picLocks noChangeAspect="1"/>
          </p:cNvPicPr>
          <p:nvPr/>
        </p:nvPicPr>
        <p:blipFill>
          <a:blip r:embed="rId2"/>
          <a:stretch>
            <a:fillRect/>
          </a:stretch>
        </p:blipFill>
        <p:spPr>
          <a:xfrm>
            <a:off x="506377" y="2125867"/>
            <a:ext cx="8131245" cy="2606266"/>
          </a:xfrm>
          <a:prstGeom prst="rect">
            <a:avLst/>
          </a:prstGeom>
        </p:spPr>
      </p:pic>
    </p:spTree>
    <p:extLst>
      <p:ext uri="{BB962C8B-B14F-4D97-AF65-F5344CB8AC3E}">
        <p14:creationId xmlns:p14="http://schemas.microsoft.com/office/powerpoint/2010/main" val="2066358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150FCB-70A8-0C54-EFB7-FAEEFAC50CB6}"/>
              </a:ext>
            </a:extLst>
          </p:cNvPr>
          <p:cNvSpPr>
            <a:spLocks noGrp="1"/>
          </p:cNvSpPr>
          <p:nvPr>
            <p:ph sz="quarter" idx="12"/>
          </p:nvPr>
        </p:nvSpPr>
        <p:spPr>
          <a:xfrm>
            <a:off x="534988" y="1423986"/>
            <a:ext cx="8228012" cy="5053014"/>
          </a:xfrm>
        </p:spPr>
        <p:txBody>
          <a:bodyPr>
            <a:normAutofit fontScale="92500" lnSpcReduction="10000"/>
          </a:bodyPr>
          <a:lstStyle/>
          <a:p>
            <a:r>
              <a:rPr lang="en-US" dirty="0"/>
              <a:t>In the table above, the column </a:t>
            </a:r>
            <a:r>
              <a:rPr lang="en-US" dirty="0" err="1"/>
              <a:t>exam_type</a:t>
            </a:r>
            <a:r>
              <a:rPr lang="en-US" dirty="0"/>
              <a:t> depends on both </a:t>
            </a:r>
            <a:r>
              <a:rPr lang="en-US" dirty="0" err="1"/>
              <a:t>student_id</a:t>
            </a:r>
            <a:r>
              <a:rPr lang="en-US" dirty="0"/>
              <a:t> and </a:t>
            </a:r>
            <a:r>
              <a:rPr lang="en-US" dirty="0" err="1"/>
              <a:t>subject_id</a:t>
            </a:r>
            <a:r>
              <a:rPr lang="en-US" dirty="0"/>
              <a:t>, because,</a:t>
            </a:r>
          </a:p>
          <a:p>
            <a:r>
              <a:rPr lang="en-US" dirty="0"/>
              <a:t>a student can be in the CSE branch or the Mechanical branch and based on that they may have different exam types for different subjects.</a:t>
            </a:r>
          </a:p>
          <a:p>
            <a:r>
              <a:rPr lang="en-US" dirty="0"/>
              <a:t>The CSE students may have both Practical and Theory for Compiler Design, whereas Mechanical branch students may only have Theory exams for Compiler Design. </a:t>
            </a:r>
          </a:p>
          <a:p>
            <a:r>
              <a:rPr lang="en-US" dirty="0"/>
              <a:t>But the column </a:t>
            </a:r>
            <a:r>
              <a:rPr lang="en-US" dirty="0" err="1"/>
              <a:t>total_marks</a:t>
            </a:r>
            <a:r>
              <a:rPr lang="en-US" dirty="0"/>
              <a:t> just depends on the </a:t>
            </a:r>
            <a:r>
              <a:rPr lang="en-US" dirty="0" err="1"/>
              <a:t>exam_type</a:t>
            </a:r>
            <a:r>
              <a:rPr lang="en-US" dirty="0"/>
              <a:t> column. </a:t>
            </a:r>
          </a:p>
          <a:p>
            <a:r>
              <a:rPr lang="en-US" dirty="0"/>
              <a:t>And the </a:t>
            </a:r>
            <a:r>
              <a:rPr lang="en-US" dirty="0" err="1"/>
              <a:t>exam_type</a:t>
            </a:r>
            <a:r>
              <a:rPr lang="en-US" dirty="0"/>
              <a:t> column is not a part of the primary key.</a:t>
            </a:r>
          </a:p>
          <a:p>
            <a:r>
              <a:rPr lang="en-US" dirty="0"/>
              <a:t>Because the primary key is </a:t>
            </a:r>
            <a:r>
              <a:rPr lang="en-US" dirty="0" err="1"/>
              <a:t>student_id</a:t>
            </a:r>
            <a:r>
              <a:rPr lang="en-US" dirty="0"/>
              <a:t> + </a:t>
            </a:r>
            <a:r>
              <a:rPr lang="en-US" dirty="0" err="1"/>
              <a:t>subject_id</a:t>
            </a:r>
            <a:r>
              <a:rPr lang="en-US" dirty="0"/>
              <a:t>, hence we have a Transitive dependency here.</a:t>
            </a:r>
          </a:p>
          <a:p>
            <a:endParaRPr lang="en-US" dirty="0"/>
          </a:p>
          <a:p>
            <a:endParaRPr lang="en-US" dirty="0"/>
          </a:p>
          <a:p>
            <a:endParaRPr lang="en-US" dirty="0"/>
          </a:p>
          <a:p>
            <a:endParaRPr lang="en-IN" dirty="0"/>
          </a:p>
        </p:txBody>
      </p:sp>
      <p:sp>
        <p:nvSpPr>
          <p:cNvPr id="3" name="Title 2">
            <a:extLst>
              <a:ext uri="{FF2B5EF4-FFF2-40B4-BE49-F238E27FC236}">
                <a16:creationId xmlns:a16="http://schemas.microsoft.com/office/drawing/2014/main" id="{D5C61CD1-832E-96EB-D53D-C1A758819489}"/>
              </a:ext>
            </a:extLst>
          </p:cNvPr>
          <p:cNvSpPr>
            <a:spLocks noGrp="1"/>
          </p:cNvSpPr>
          <p:nvPr>
            <p:ph type="title"/>
          </p:nvPr>
        </p:nvSpPr>
        <p:spPr/>
        <p:txBody>
          <a:bodyPr/>
          <a:lstStyle/>
          <a:p>
            <a:r>
              <a:rPr lang="en-IN" dirty="0"/>
              <a:t>What is Transitive Dependency?</a:t>
            </a:r>
          </a:p>
        </p:txBody>
      </p:sp>
    </p:spTree>
    <p:extLst>
      <p:ext uri="{BB962C8B-B14F-4D97-AF65-F5344CB8AC3E}">
        <p14:creationId xmlns:p14="http://schemas.microsoft.com/office/powerpoint/2010/main" val="42484542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C61CD1-832E-96EB-D53D-C1A758819489}"/>
              </a:ext>
            </a:extLst>
          </p:cNvPr>
          <p:cNvSpPr>
            <a:spLocks noGrp="1"/>
          </p:cNvSpPr>
          <p:nvPr>
            <p:ph type="title"/>
          </p:nvPr>
        </p:nvSpPr>
        <p:spPr/>
        <p:txBody>
          <a:bodyPr/>
          <a:lstStyle/>
          <a:p>
            <a:r>
              <a:rPr lang="en-IN" dirty="0"/>
              <a:t>What is Transitive Dependency?</a:t>
            </a:r>
          </a:p>
        </p:txBody>
      </p:sp>
      <p:pic>
        <p:nvPicPr>
          <p:cNvPr id="7" name="Picture 6">
            <a:extLst>
              <a:ext uri="{FF2B5EF4-FFF2-40B4-BE49-F238E27FC236}">
                <a16:creationId xmlns:a16="http://schemas.microsoft.com/office/drawing/2014/main" id="{4FD95E89-5F40-8DEF-2180-F28A50253528}"/>
              </a:ext>
            </a:extLst>
          </p:cNvPr>
          <p:cNvPicPr>
            <a:picLocks noChangeAspect="1"/>
          </p:cNvPicPr>
          <p:nvPr/>
        </p:nvPicPr>
        <p:blipFill>
          <a:blip r:embed="rId2"/>
          <a:stretch>
            <a:fillRect/>
          </a:stretch>
        </p:blipFill>
        <p:spPr>
          <a:xfrm>
            <a:off x="461035" y="2098804"/>
            <a:ext cx="8100762" cy="2697714"/>
          </a:xfrm>
          <a:prstGeom prst="rect">
            <a:avLst/>
          </a:prstGeom>
        </p:spPr>
      </p:pic>
    </p:spTree>
    <p:extLst>
      <p:ext uri="{BB962C8B-B14F-4D97-AF65-F5344CB8AC3E}">
        <p14:creationId xmlns:p14="http://schemas.microsoft.com/office/powerpoint/2010/main" val="23398917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53052-D38B-1AEB-CD4E-72934DD949A4}"/>
              </a:ext>
            </a:extLst>
          </p:cNvPr>
          <p:cNvSpPr>
            <a:spLocks noGrp="1"/>
          </p:cNvSpPr>
          <p:nvPr>
            <p:ph sz="quarter" idx="12"/>
          </p:nvPr>
        </p:nvSpPr>
        <p:spPr/>
        <p:txBody>
          <a:bodyPr/>
          <a:lstStyle/>
          <a:p>
            <a:r>
              <a:rPr lang="en-US" dirty="0"/>
              <a:t>Boyce and Codd Normal Form is a higher version of the Third Normal Form.</a:t>
            </a:r>
          </a:p>
          <a:p>
            <a:r>
              <a:rPr lang="en-US" dirty="0"/>
              <a:t>This form deals with a certain type of anomaly that is not handled by 3NF.</a:t>
            </a:r>
          </a:p>
          <a:p>
            <a:r>
              <a:rPr lang="en-US" dirty="0"/>
              <a:t>A 3NF table that does not have multiple overlapping candidate keys is said to be in BCNF.</a:t>
            </a:r>
            <a:endParaRPr lang="en-IN" dirty="0"/>
          </a:p>
        </p:txBody>
      </p:sp>
      <p:sp>
        <p:nvSpPr>
          <p:cNvPr id="3" name="Title 2">
            <a:extLst>
              <a:ext uri="{FF2B5EF4-FFF2-40B4-BE49-F238E27FC236}">
                <a16:creationId xmlns:a16="http://schemas.microsoft.com/office/drawing/2014/main" id="{D5C61CD1-832E-96EB-D53D-C1A758819489}"/>
              </a:ext>
            </a:extLst>
          </p:cNvPr>
          <p:cNvSpPr>
            <a:spLocks noGrp="1"/>
          </p:cNvSpPr>
          <p:nvPr>
            <p:ph type="title"/>
          </p:nvPr>
        </p:nvSpPr>
        <p:spPr/>
        <p:txBody>
          <a:bodyPr/>
          <a:lstStyle/>
          <a:p>
            <a:r>
              <a:rPr lang="en-IN" dirty="0"/>
              <a:t>BCNF </a:t>
            </a:r>
          </a:p>
        </p:txBody>
      </p:sp>
    </p:spTree>
    <p:extLst>
      <p:ext uri="{BB962C8B-B14F-4D97-AF65-F5344CB8AC3E}">
        <p14:creationId xmlns:p14="http://schemas.microsoft.com/office/powerpoint/2010/main" val="283704574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53052-D38B-1AEB-CD4E-72934DD949A4}"/>
              </a:ext>
            </a:extLst>
          </p:cNvPr>
          <p:cNvSpPr>
            <a:spLocks noGrp="1"/>
          </p:cNvSpPr>
          <p:nvPr>
            <p:ph sz="quarter" idx="12"/>
          </p:nvPr>
        </p:nvSpPr>
        <p:spPr/>
        <p:txBody>
          <a:bodyPr/>
          <a:lstStyle/>
          <a:p>
            <a:r>
              <a:rPr lang="en-US" dirty="0"/>
              <a:t>For a table to be in BCNF, the following conditions must be satisfied:</a:t>
            </a:r>
          </a:p>
          <a:p>
            <a:r>
              <a:rPr lang="en-US" dirty="0"/>
              <a:t>R must be in the 3rd Normal Form</a:t>
            </a:r>
          </a:p>
          <a:p>
            <a:r>
              <a:rPr lang="en-US" dirty="0"/>
              <a:t>and, for each functional dependency ( X → Y ), X should be a Super Key.</a:t>
            </a:r>
            <a:endParaRPr lang="en-IN" dirty="0"/>
          </a:p>
        </p:txBody>
      </p:sp>
      <p:sp>
        <p:nvSpPr>
          <p:cNvPr id="3" name="Title 2">
            <a:extLst>
              <a:ext uri="{FF2B5EF4-FFF2-40B4-BE49-F238E27FC236}">
                <a16:creationId xmlns:a16="http://schemas.microsoft.com/office/drawing/2014/main" id="{D5C61CD1-832E-96EB-D53D-C1A758819489}"/>
              </a:ext>
            </a:extLst>
          </p:cNvPr>
          <p:cNvSpPr>
            <a:spLocks noGrp="1"/>
          </p:cNvSpPr>
          <p:nvPr>
            <p:ph type="title"/>
          </p:nvPr>
        </p:nvSpPr>
        <p:spPr/>
        <p:txBody>
          <a:bodyPr/>
          <a:lstStyle/>
          <a:p>
            <a:r>
              <a:rPr lang="en-IN" dirty="0"/>
              <a:t>BCNF</a:t>
            </a:r>
          </a:p>
        </p:txBody>
      </p:sp>
    </p:spTree>
    <p:extLst>
      <p:ext uri="{BB962C8B-B14F-4D97-AF65-F5344CB8AC3E}">
        <p14:creationId xmlns:p14="http://schemas.microsoft.com/office/powerpoint/2010/main" val="255561564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C61CD1-832E-96EB-D53D-C1A758819489}"/>
              </a:ext>
            </a:extLst>
          </p:cNvPr>
          <p:cNvSpPr>
            <a:spLocks noGrp="1"/>
          </p:cNvSpPr>
          <p:nvPr>
            <p:ph type="title"/>
          </p:nvPr>
        </p:nvSpPr>
        <p:spPr/>
        <p:txBody>
          <a:bodyPr/>
          <a:lstStyle/>
          <a:p>
            <a:r>
              <a:rPr lang="en-IN" dirty="0"/>
              <a:t>BCNF</a:t>
            </a:r>
          </a:p>
        </p:txBody>
      </p:sp>
      <p:pic>
        <p:nvPicPr>
          <p:cNvPr id="7" name="Picture 6">
            <a:extLst>
              <a:ext uri="{FF2B5EF4-FFF2-40B4-BE49-F238E27FC236}">
                <a16:creationId xmlns:a16="http://schemas.microsoft.com/office/drawing/2014/main" id="{5A6B5E09-965D-BE14-F314-AB35C09D6773}"/>
              </a:ext>
            </a:extLst>
          </p:cNvPr>
          <p:cNvPicPr>
            <a:picLocks noChangeAspect="1"/>
          </p:cNvPicPr>
          <p:nvPr/>
        </p:nvPicPr>
        <p:blipFill>
          <a:blip r:embed="rId2"/>
          <a:stretch>
            <a:fillRect/>
          </a:stretch>
        </p:blipFill>
        <p:spPr>
          <a:xfrm>
            <a:off x="445412" y="1733403"/>
            <a:ext cx="8253175" cy="3391194"/>
          </a:xfrm>
          <a:prstGeom prst="rect">
            <a:avLst/>
          </a:prstGeom>
        </p:spPr>
      </p:pic>
    </p:spTree>
    <p:extLst>
      <p:ext uri="{BB962C8B-B14F-4D97-AF65-F5344CB8AC3E}">
        <p14:creationId xmlns:p14="http://schemas.microsoft.com/office/powerpoint/2010/main" val="292079137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746961-6358-A6D2-4F2A-50D3F8765251}"/>
              </a:ext>
            </a:extLst>
          </p:cNvPr>
          <p:cNvSpPr>
            <a:spLocks noGrp="1"/>
          </p:cNvSpPr>
          <p:nvPr>
            <p:ph sz="quarter" idx="12"/>
          </p:nvPr>
        </p:nvSpPr>
        <p:spPr/>
        <p:txBody>
          <a:bodyPr/>
          <a:lstStyle/>
          <a:p>
            <a:r>
              <a:rPr lang="en-US" dirty="0"/>
              <a:t>One student can </a:t>
            </a:r>
            <a:r>
              <a:rPr lang="en-US" dirty="0" err="1"/>
              <a:t>enrol</a:t>
            </a:r>
            <a:r>
              <a:rPr lang="en-US" dirty="0"/>
              <a:t> for multiple subjects. For example, student with </a:t>
            </a:r>
            <a:r>
              <a:rPr lang="en-US" dirty="0" err="1"/>
              <a:t>student_id</a:t>
            </a:r>
            <a:r>
              <a:rPr lang="en-US" dirty="0"/>
              <a:t> 101, has opted for subjects - Java &amp; C++</a:t>
            </a:r>
          </a:p>
          <a:p>
            <a:r>
              <a:rPr lang="en-US" dirty="0"/>
              <a:t>For each subject, a professor is assigned to the student.</a:t>
            </a:r>
          </a:p>
          <a:p>
            <a:r>
              <a:rPr lang="en-US" dirty="0"/>
              <a:t>And, there can be multiple professors teaching one subject like we have for Java.</a:t>
            </a:r>
            <a:endParaRPr lang="en-IN" dirty="0"/>
          </a:p>
        </p:txBody>
      </p:sp>
      <p:sp>
        <p:nvSpPr>
          <p:cNvPr id="3" name="Title 2">
            <a:extLst>
              <a:ext uri="{FF2B5EF4-FFF2-40B4-BE49-F238E27FC236}">
                <a16:creationId xmlns:a16="http://schemas.microsoft.com/office/drawing/2014/main" id="{D5C61CD1-832E-96EB-D53D-C1A758819489}"/>
              </a:ext>
            </a:extLst>
          </p:cNvPr>
          <p:cNvSpPr>
            <a:spLocks noGrp="1"/>
          </p:cNvSpPr>
          <p:nvPr>
            <p:ph type="title"/>
          </p:nvPr>
        </p:nvSpPr>
        <p:spPr/>
        <p:txBody>
          <a:bodyPr/>
          <a:lstStyle/>
          <a:p>
            <a:r>
              <a:rPr lang="en-IN" dirty="0"/>
              <a:t>BCNF</a:t>
            </a:r>
          </a:p>
        </p:txBody>
      </p:sp>
    </p:spTree>
    <p:extLst>
      <p:ext uri="{BB962C8B-B14F-4D97-AF65-F5344CB8AC3E}">
        <p14:creationId xmlns:p14="http://schemas.microsoft.com/office/powerpoint/2010/main" val="3019215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0C7B3-CE24-59EF-CBAD-3A454E8D3219}"/>
              </a:ext>
            </a:extLst>
          </p:cNvPr>
          <p:cNvSpPr>
            <a:spLocks noGrp="1"/>
          </p:cNvSpPr>
          <p:nvPr>
            <p:ph sz="quarter" idx="12"/>
          </p:nvPr>
        </p:nvSpPr>
        <p:spPr>
          <a:xfrm>
            <a:off x="438284" y="1295400"/>
            <a:ext cx="8477116" cy="2857500"/>
          </a:xfrm>
        </p:spPr>
        <p:txBody>
          <a:bodyPr>
            <a:normAutofit fontScale="77500" lnSpcReduction="20000"/>
          </a:bodyPr>
          <a:lstStyle/>
          <a:p>
            <a:r>
              <a:rPr lang="en-US" dirty="0"/>
              <a:t>B.) Continuous Data Type: –</a:t>
            </a:r>
          </a:p>
          <a:p>
            <a:r>
              <a:rPr lang="en-US" dirty="0"/>
              <a:t>The numerical measures which can take the value within A certain range. </a:t>
            </a:r>
          </a:p>
          <a:p>
            <a:r>
              <a:rPr lang="en-US" dirty="0"/>
              <a:t>This type of variable value if expressed in decimal format has true meaning. </a:t>
            </a:r>
          </a:p>
          <a:p>
            <a:r>
              <a:rPr lang="en-US" dirty="0"/>
              <a:t>Their values can not be counted but measured. The value can be infinite</a:t>
            </a:r>
          </a:p>
          <a:p>
            <a:r>
              <a:rPr lang="en-US" dirty="0"/>
              <a:t>ex: – Height, Weight, Time, Area, Distance, Measurement Of Rainfall, etc.</a:t>
            </a:r>
            <a:endParaRPr lang="en-IN" dirty="0"/>
          </a:p>
        </p:txBody>
      </p:sp>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 </a:t>
            </a:r>
          </a:p>
        </p:txBody>
      </p:sp>
      <p:pic>
        <p:nvPicPr>
          <p:cNvPr id="9218" name="Picture 2">
            <a:extLst>
              <a:ext uri="{FF2B5EF4-FFF2-40B4-BE49-F238E27FC236}">
                <a16:creationId xmlns:a16="http://schemas.microsoft.com/office/drawing/2014/main" id="{97D9DF84-8E4D-F57C-B6DF-9A4D53F5E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967226"/>
            <a:ext cx="4876800" cy="280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44282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746961-6358-A6D2-4F2A-50D3F8765251}"/>
              </a:ext>
            </a:extLst>
          </p:cNvPr>
          <p:cNvSpPr>
            <a:spLocks noGrp="1"/>
          </p:cNvSpPr>
          <p:nvPr>
            <p:ph sz="quarter" idx="12"/>
          </p:nvPr>
        </p:nvSpPr>
        <p:spPr/>
        <p:txBody>
          <a:bodyPr/>
          <a:lstStyle/>
          <a:p>
            <a:r>
              <a:rPr lang="en-US" dirty="0"/>
              <a:t>In the table above, </a:t>
            </a:r>
            <a:r>
              <a:rPr lang="en-US" dirty="0" err="1"/>
              <a:t>student_id</a:t>
            </a:r>
            <a:r>
              <a:rPr lang="en-US" dirty="0"/>
              <a:t>, subject form primary key, which means subject column is a prime attribute.</a:t>
            </a:r>
          </a:p>
          <a:p>
            <a:r>
              <a:rPr lang="en-US" dirty="0"/>
              <a:t>But there is one more dependency, professor → subject.</a:t>
            </a:r>
          </a:p>
          <a:p>
            <a:r>
              <a:rPr lang="en-US" dirty="0"/>
              <a:t>And while subject is a prime attribute, professor is a non-prime attribute, which is not allowed by BCNF.</a:t>
            </a:r>
            <a:endParaRPr lang="en-IN" dirty="0"/>
          </a:p>
        </p:txBody>
      </p:sp>
      <p:sp>
        <p:nvSpPr>
          <p:cNvPr id="3" name="Title 2">
            <a:extLst>
              <a:ext uri="{FF2B5EF4-FFF2-40B4-BE49-F238E27FC236}">
                <a16:creationId xmlns:a16="http://schemas.microsoft.com/office/drawing/2014/main" id="{D5C61CD1-832E-96EB-D53D-C1A758819489}"/>
              </a:ext>
            </a:extLst>
          </p:cNvPr>
          <p:cNvSpPr>
            <a:spLocks noGrp="1"/>
          </p:cNvSpPr>
          <p:nvPr>
            <p:ph type="title"/>
          </p:nvPr>
        </p:nvSpPr>
        <p:spPr/>
        <p:txBody>
          <a:bodyPr/>
          <a:lstStyle/>
          <a:p>
            <a:r>
              <a:rPr lang="en-IN" dirty="0"/>
              <a:t>BCNF</a:t>
            </a:r>
          </a:p>
        </p:txBody>
      </p:sp>
    </p:spTree>
    <p:extLst>
      <p:ext uri="{BB962C8B-B14F-4D97-AF65-F5344CB8AC3E}">
        <p14:creationId xmlns:p14="http://schemas.microsoft.com/office/powerpoint/2010/main" val="16498848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C61CD1-832E-96EB-D53D-C1A758819489}"/>
              </a:ext>
            </a:extLst>
          </p:cNvPr>
          <p:cNvSpPr>
            <a:spLocks noGrp="1"/>
          </p:cNvSpPr>
          <p:nvPr>
            <p:ph type="title"/>
          </p:nvPr>
        </p:nvSpPr>
        <p:spPr/>
        <p:txBody>
          <a:bodyPr/>
          <a:lstStyle/>
          <a:p>
            <a:r>
              <a:rPr lang="en-IN" dirty="0"/>
              <a:t>How to satisfy BCNF?</a:t>
            </a:r>
          </a:p>
        </p:txBody>
      </p:sp>
      <p:pic>
        <p:nvPicPr>
          <p:cNvPr id="7" name="Picture 6">
            <a:extLst>
              <a:ext uri="{FF2B5EF4-FFF2-40B4-BE49-F238E27FC236}">
                <a16:creationId xmlns:a16="http://schemas.microsoft.com/office/drawing/2014/main" id="{3CE57F8D-0DDE-2B12-F835-A5FAAA228522}"/>
              </a:ext>
            </a:extLst>
          </p:cNvPr>
          <p:cNvPicPr>
            <a:picLocks noChangeAspect="1"/>
          </p:cNvPicPr>
          <p:nvPr/>
        </p:nvPicPr>
        <p:blipFill>
          <a:blip r:embed="rId2"/>
          <a:stretch>
            <a:fillRect/>
          </a:stretch>
        </p:blipFill>
        <p:spPr>
          <a:xfrm>
            <a:off x="510634" y="1524000"/>
            <a:ext cx="8154107" cy="4732430"/>
          </a:xfrm>
          <a:prstGeom prst="rect">
            <a:avLst/>
          </a:prstGeom>
        </p:spPr>
      </p:pic>
    </p:spTree>
    <p:extLst>
      <p:ext uri="{BB962C8B-B14F-4D97-AF65-F5344CB8AC3E}">
        <p14:creationId xmlns:p14="http://schemas.microsoft.com/office/powerpoint/2010/main" val="341186384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6BE436-767B-D4B2-DDA8-EA81DC2515ED}"/>
              </a:ext>
            </a:extLst>
          </p:cNvPr>
          <p:cNvSpPr>
            <a:spLocks noGrp="1"/>
          </p:cNvSpPr>
          <p:nvPr>
            <p:ph sz="quarter" idx="12"/>
          </p:nvPr>
        </p:nvSpPr>
        <p:spPr/>
        <p:txBody>
          <a:bodyPr/>
          <a:lstStyle/>
          <a:p>
            <a:r>
              <a:rPr lang="en-US" dirty="0"/>
              <a:t>Fourth Normal Form comes into picture when Multi-valued Dependency occur in any relation. </a:t>
            </a:r>
          </a:p>
          <a:p>
            <a:endParaRPr lang="en-US" dirty="0"/>
          </a:p>
        </p:txBody>
      </p:sp>
      <p:sp>
        <p:nvSpPr>
          <p:cNvPr id="3" name="Title 2">
            <a:extLst>
              <a:ext uri="{FF2B5EF4-FFF2-40B4-BE49-F238E27FC236}">
                <a16:creationId xmlns:a16="http://schemas.microsoft.com/office/drawing/2014/main" id="{7761D521-180D-18E9-2F2C-F8351A1867ED}"/>
              </a:ext>
            </a:extLst>
          </p:cNvPr>
          <p:cNvSpPr>
            <a:spLocks noGrp="1"/>
          </p:cNvSpPr>
          <p:nvPr>
            <p:ph type="title"/>
          </p:nvPr>
        </p:nvSpPr>
        <p:spPr/>
        <p:txBody>
          <a:bodyPr/>
          <a:lstStyle/>
          <a:p>
            <a:r>
              <a:rPr lang="en-IN" dirty="0"/>
              <a:t>Fourth Normal Form (4NF)</a:t>
            </a:r>
          </a:p>
        </p:txBody>
      </p:sp>
    </p:spTree>
    <p:extLst>
      <p:ext uri="{BB962C8B-B14F-4D97-AF65-F5344CB8AC3E}">
        <p14:creationId xmlns:p14="http://schemas.microsoft.com/office/powerpoint/2010/main" val="20628081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6BE436-767B-D4B2-DDA8-EA81DC2515ED}"/>
              </a:ext>
            </a:extLst>
          </p:cNvPr>
          <p:cNvSpPr>
            <a:spLocks noGrp="1"/>
          </p:cNvSpPr>
          <p:nvPr>
            <p:ph sz="quarter" idx="12"/>
          </p:nvPr>
        </p:nvSpPr>
        <p:spPr/>
        <p:txBody>
          <a:bodyPr/>
          <a:lstStyle/>
          <a:p>
            <a:r>
              <a:rPr lang="en-US" dirty="0"/>
              <a:t>For a table to satisfy the Fourth Normal Form, it should satisfy the following two conditions:</a:t>
            </a:r>
          </a:p>
          <a:p>
            <a:pPr lvl="1"/>
            <a:r>
              <a:rPr lang="en-US" dirty="0"/>
              <a:t>It should be in the Boyce-Codd Normal Form.</a:t>
            </a:r>
          </a:p>
          <a:p>
            <a:pPr lvl="1"/>
            <a:r>
              <a:rPr lang="en-US" dirty="0"/>
              <a:t>And the table should not have any Multi-valued Dependency.</a:t>
            </a:r>
          </a:p>
        </p:txBody>
      </p:sp>
      <p:sp>
        <p:nvSpPr>
          <p:cNvPr id="3" name="Title 2">
            <a:extLst>
              <a:ext uri="{FF2B5EF4-FFF2-40B4-BE49-F238E27FC236}">
                <a16:creationId xmlns:a16="http://schemas.microsoft.com/office/drawing/2014/main" id="{7761D521-180D-18E9-2F2C-F8351A1867ED}"/>
              </a:ext>
            </a:extLst>
          </p:cNvPr>
          <p:cNvSpPr>
            <a:spLocks noGrp="1"/>
          </p:cNvSpPr>
          <p:nvPr>
            <p:ph type="title"/>
          </p:nvPr>
        </p:nvSpPr>
        <p:spPr/>
        <p:txBody>
          <a:bodyPr/>
          <a:lstStyle/>
          <a:p>
            <a:r>
              <a:rPr lang="en-US" dirty="0"/>
              <a:t>Rules for 4th Normal Form</a:t>
            </a:r>
            <a:endParaRPr lang="en-IN" dirty="0"/>
          </a:p>
        </p:txBody>
      </p:sp>
    </p:spTree>
    <p:extLst>
      <p:ext uri="{BB962C8B-B14F-4D97-AF65-F5344CB8AC3E}">
        <p14:creationId xmlns:p14="http://schemas.microsoft.com/office/powerpoint/2010/main" val="13533803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6BE436-767B-D4B2-DDA8-EA81DC2515ED}"/>
              </a:ext>
            </a:extLst>
          </p:cNvPr>
          <p:cNvSpPr>
            <a:spLocks noGrp="1"/>
          </p:cNvSpPr>
          <p:nvPr>
            <p:ph sz="quarter" idx="12"/>
          </p:nvPr>
        </p:nvSpPr>
        <p:spPr/>
        <p:txBody>
          <a:bodyPr>
            <a:normAutofit/>
          </a:bodyPr>
          <a:lstStyle/>
          <a:p>
            <a:r>
              <a:rPr lang="en-US" dirty="0"/>
              <a:t>A table is said to have multi-valued dependency, if the following conditions are true,</a:t>
            </a:r>
          </a:p>
          <a:p>
            <a:pPr lvl="1"/>
            <a:r>
              <a:rPr lang="en-US" dirty="0"/>
              <a:t>For a dependency A → B, if for a single value of A, multiple value of B exists, then the table may have multi-valued dependency.</a:t>
            </a:r>
          </a:p>
          <a:p>
            <a:pPr lvl="1"/>
            <a:r>
              <a:rPr lang="en-US" dirty="0"/>
              <a:t>Also, a table should have at-least 3 columns for it to have a multi-valued dependency.</a:t>
            </a:r>
          </a:p>
          <a:p>
            <a:pPr lvl="1"/>
            <a:r>
              <a:rPr lang="en-US" dirty="0"/>
              <a:t>And, for a relation R(A,B,C), if there is a multi-valued dependency between, A and B, then B and C should be independent of each other.</a:t>
            </a:r>
          </a:p>
        </p:txBody>
      </p:sp>
      <p:sp>
        <p:nvSpPr>
          <p:cNvPr id="3" name="Title 2">
            <a:extLst>
              <a:ext uri="{FF2B5EF4-FFF2-40B4-BE49-F238E27FC236}">
                <a16:creationId xmlns:a16="http://schemas.microsoft.com/office/drawing/2014/main" id="{7761D521-180D-18E9-2F2C-F8351A1867ED}"/>
              </a:ext>
            </a:extLst>
          </p:cNvPr>
          <p:cNvSpPr>
            <a:spLocks noGrp="1"/>
          </p:cNvSpPr>
          <p:nvPr>
            <p:ph type="title"/>
          </p:nvPr>
        </p:nvSpPr>
        <p:spPr/>
        <p:txBody>
          <a:bodyPr/>
          <a:lstStyle/>
          <a:p>
            <a:r>
              <a:rPr lang="en-US" dirty="0"/>
              <a:t>What is Multi-valued Dependency?</a:t>
            </a:r>
            <a:endParaRPr lang="en-IN" dirty="0"/>
          </a:p>
        </p:txBody>
      </p:sp>
    </p:spTree>
    <p:extLst>
      <p:ext uri="{BB962C8B-B14F-4D97-AF65-F5344CB8AC3E}">
        <p14:creationId xmlns:p14="http://schemas.microsoft.com/office/powerpoint/2010/main" val="29306155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1D521-180D-18E9-2F2C-F8351A1867ED}"/>
              </a:ext>
            </a:extLst>
          </p:cNvPr>
          <p:cNvSpPr>
            <a:spLocks noGrp="1"/>
          </p:cNvSpPr>
          <p:nvPr>
            <p:ph type="title"/>
          </p:nvPr>
        </p:nvSpPr>
        <p:spPr/>
        <p:txBody>
          <a:bodyPr/>
          <a:lstStyle/>
          <a:p>
            <a:r>
              <a:rPr lang="en-US" dirty="0"/>
              <a:t>What is Multi-valued Dependency?</a:t>
            </a:r>
            <a:endParaRPr lang="en-IN" dirty="0"/>
          </a:p>
        </p:txBody>
      </p:sp>
      <p:pic>
        <p:nvPicPr>
          <p:cNvPr id="7" name="Picture 6">
            <a:extLst>
              <a:ext uri="{FF2B5EF4-FFF2-40B4-BE49-F238E27FC236}">
                <a16:creationId xmlns:a16="http://schemas.microsoft.com/office/drawing/2014/main" id="{23CA5D86-B022-B991-99B5-C58BE36E283C}"/>
              </a:ext>
            </a:extLst>
          </p:cNvPr>
          <p:cNvPicPr>
            <a:picLocks noChangeAspect="1"/>
          </p:cNvPicPr>
          <p:nvPr/>
        </p:nvPicPr>
        <p:blipFill>
          <a:blip r:embed="rId2"/>
          <a:stretch>
            <a:fillRect/>
          </a:stretch>
        </p:blipFill>
        <p:spPr>
          <a:xfrm>
            <a:off x="431488" y="2057399"/>
            <a:ext cx="8331512" cy="3006215"/>
          </a:xfrm>
          <a:prstGeom prst="rect">
            <a:avLst/>
          </a:prstGeom>
        </p:spPr>
      </p:pic>
    </p:spTree>
    <p:extLst>
      <p:ext uri="{BB962C8B-B14F-4D97-AF65-F5344CB8AC3E}">
        <p14:creationId xmlns:p14="http://schemas.microsoft.com/office/powerpoint/2010/main" val="1838898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1D521-180D-18E9-2F2C-F8351A1867ED}"/>
              </a:ext>
            </a:extLst>
          </p:cNvPr>
          <p:cNvSpPr>
            <a:spLocks noGrp="1"/>
          </p:cNvSpPr>
          <p:nvPr>
            <p:ph type="title"/>
          </p:nvPr>
        </p:nvSpPr>
        <p:spPr/>
        <p:txBody>
          <a:bodyPr/>
          <a:lstStyle/>
          <a:p>
            <a:r>
              <a:rPr lang="en-US" dirty="0"/>
              <a:t>What is Multi-valued Dependency?</a:t>
            </a:r>
            <a:endParaRPr lang="en-IN" dirty="0"/>
          </a:p>
        </p:txBody>
      </p:sp>
      <p:pic>
        <p:nvPicPr>
          <p:cNvPr id="4" name="Picture 3">
            <a:extLst>
              <a:ext uri="{FF2B5EF4-FFF2-40B4-BE49-F238E27FC236}">
                <a16:creationId xmlns:a16="http://schemas.microsoft.com/office/drawing/2014/main" id="{4F33355B-8477-0CCF-264D-A07F603F8CD0}"/>
              </a:ext>
            </a:extLst>
          </p:cNvPr>
          <p:cNvPicPr>
            <a:picLocks noChangeAspect="1"/>
          </p:cNvPicPr>
          <p:nvPr/>
        </p:nvPicPr>
        <p:blipFill>
          <a:blip r:embed="rId2"/>
          <a:stretch>
            <a:fillRect/>
          </a:stretch>
        </p:blipFill>
        <p:spPr>
          <a:xfrm>
            <a:off x="304800" y="1752600"/>
            <a:ext cx="8199831" cy="3566469"/>
          </a:xfrm>
          <a:prstGeom prst="rect">
            <a:avLst/>
          </a:prstGeom>
        </p:spPr>
      </p:pic>
    </p:spTree>
    <p:extLst>
      <p:ext uri="{BB962C8B-B14F-4D97-AF65-F5344CB8AC3E}">
        <p14:creationId xmlns:p14="http://schemas.microsoft.com/office/powerpoint/2010/main" val="24966311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DE8BBD-2B16-3D38-CDB2-392510C319AE}"/>
              </a:ext>
            </a:extLst>
          </p:cNvPr>
          <p:cNvSpPr>
            <a:spLocks noGrp="1"/>
          </p:cNvSpPr>
          <p:nvPr>
            <p:ph type="title"/>
          </p:nvPr>
        </p:nvSpPr>
        <p:spPr/>
        <p:txBody>
          <a:bodyPr/>
          <a:lstStyle/>
          <a:p>
            <a:r>
              <a:rPr lang="en-US" dirty="0"/>
              <a:t>How to satisfy 4th Normal Form?</a:t>
            </a:r>
            <a:endParaRPr lang="en-IN" dirty="0"/>
          </a:p>
        </p:txBody>
      </p:sp>
      <p:pic>
        <p:nvPicPr>
          <p:cNvPr id="5" name="Picture 4">
            <a:extLst>
              <a:ext uri="{FF2B5EF4-FFF2-40B4-BE49-F238E27FC236}">
                <a16:creationId xmlns:a16="http://schemas.microsoft.com/office/drawing/2014/main" id="{CA1C3395-DE7F-2DA0-DF15-483B833F80A0}"/>
              </a:ext>
            </a:extLst>
          </p:cNvPr>
          <p:cNvPicPr>
            <a:picLocks noChangeAspect="1"/>
          </p:cNvPicPr>
          <p:nvPr/>
        </p:nvPicPr>
        <p:blipFill>
          <a:blip r:embed="rId2"/>
          <a:stretch>
            <a:fillRect/>
          </a:stretch>
        </p:blipFill>
        <p:spPr>
          <a:xfrm>
            <a:off x="304800" y="1676400"/>
            <a:ext cx="8522784" cy="3886200"/>
          </a:xfrm>
          <a:prstGeom prst="rect">
            <a:avLst/>
          </a:prstGeom>
        </p:spPr>
      </p:pic>
    </p:spTree>
    <p:extLst>
      <p:ext uri="{BB962C8B-B14F-4D97-AF65-F5344CB8AC3E}">
        <p14:creationId xmlns:p14="http://schemas.microsoft.com/office/powerpoint/2010/main" val="13980106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DE8BBD-2B16-3D38-CDB2-392510C319AE}"/>
              </a:ext>
            </a:extLst>
          </p:cNvPr>
          <p:cNvSpPr>
            <a:spLocks noGrp="1"/>
          </p:cNvSpPr>
          <p:nvPr>
            <p:ph type="title"/>
          </p:nvPr>
        </p:nvSpPr>
        <p:spPr/>
        <p:txBody>
          <a:bodyPr/>
          <a:lstStyle/>
          <a:p>
            <a:r>
              <a:rPr lang="en-US" dirty="0"/>
              <a:t>How to satisfy 4th Normal Form?</a:t>
            </a:r>
            <a:endParaRPr lang="en-IN" dirty="0"/>
          </a:p>
        </p:txBody>
      </p:sp>
      <p:pic>
        <p:nvPicPr>
          <p:cNvPr id="4" name="Picture 3">
            <a:extLst>
              <a:ext uri="{FF2B5EF4-FFF2-40B4-BE49-F238E27FC236}">
                <a16:creationId xmlns:a16="http://schemas.microsoft.com/office/drawing/2014/main" id="{C58C319B-01CA-82D6-E1A0-B43136622C54}"/>
              </a:ext>
            </a:extLst>
          </p:cNvPr>
          <p:cNvPicPr>
            <a:picLocks noChangeAspect="1"/>
          </p:cNvPicPr>
          <p:nvPr/>
        </p:nvPicPr>
        <p:blipFill>
          <a:blip r:embed="rId2"/>
          <a:stretch>
            <a:fillRect/>
          </a:stretch>
        </p:blipFill>
        <p:spPr>
          <a:xfrm>
            <a:off x="502567" y="1939161"/>
            <a:ext cx="8138865" cy="2979678"/>
          </a:xfrm>
          <a:prstGeom prst="rect">
            <a:avLst/>
          </a:prstGeom>
        </p:spPr>
      </p:pic>
    </p:spTree>
    <p:extLst>
      <p:ext uri="{BB962C8B-B14F-4D97-AF65-F5344CB8AC3E}">
        <p14:creationId xmlns:p14="http://schemas.microsoft.com/office/powerpoint/2010/main" val="16816335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2A2B2-1D16-3F6E-294B-D3EC073A8C05}"/>
              </a:ext>
            </a:extLst>
          </p:cNvPr>
          <p:cNvSpPr>
            <a:spLocks noGrp="1"/>
          </p:cNvSpPr>
          <p:nvPr>
            <p:ph sz="quarter" idx="12"/>
          </p:nvPr>
        </p:nvSpPr>
        <p:spPr/>
        <p:txBody>
          <a:bodyPr>
            <a:normAutofit/>
          </a:bodyPr>
          <a:lstStyle/>
          <a:p>
            <a:r>
              <a:rPr lang="en-US" dirty="0"/>
              <a:t>The fifth normal form is also called the PJNF - Project-Join Normal Form</a:t>
            </a:r>
          </a:p>
          <a:p>
            <a:r>
              <a:rPr lang="en-US" dirty="0"/>
              <a:t>It is the most advanced level of Database Normalization.</a:t>
            </a:r>
          </a:p>
          <a:p>
            <a:r>
              <a:rPr lang="en-US" dirty="0"/>
              <a:t>Using Fifth Normal Form you can fix Join dependency and reduce data redundancy.</a:t>
            </a:r>
          </a:p>
          <a:p>
            <a:r>
              <a:rPr lang="en-US" dirty="0"/>
              <a:t>It also helps in fixing Update anomalies in DBMS design.</a:t>
            </a:r>
            <a:endParaRPr lang="en-IN" dirty="0"/>
          </a:p>
        </p:txBody>
      </p:sp>
      <p:sp>
        <p:nvSpPr>
          <p:cNvPr id="3" name="Title 2">
            <a:extLst>
              <a:ext uri="{FF2B5EF4-FFF2-40B4-BE49-F238E27FC236}">
                <a16:creationId xmlns:a16="http://schemas.microsoft.com/office/drawing/2014/main" id="{DFF2050C-2549-E6AF-8A9D-3AB021A24A3B}"/>
              </a:ext>
            </a:extLst>
          </p:cNvPr>
          <p:cNvSpPr>
            <a:spLocks noGrp="1"/>
          </p:cNvSpPr>
          <p:nvPr>
            <p:ph type="title"/>
          </p:nvPr>
        </p:nvSpPr>
        <p:spPr/>
        <p:txBody>
          <a:bodyPr/>
          <a:lstStyle/>
          <a:p>
            <a:r>
              <a:rPr lang="en-IN" dirty="0"/>
              <a:t>Fifth Normal Form (5NF)</a:t>
            </a:r>
          </a:p>
        </p:txBody>
      </p:sp>
    </p:spTree>
    <p:extLst>
      <p:ext uri="{BB962C8B-B14F-4D97-AF65-F5344CB8AC3E}">
        <p14:creationId xmlns:p14="http://schemas.microsoft.com/office/powerpoint/2010/main" val="2169126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0C7B3-CE24-59EF-CBAD-3A454E8D3219}"/>
              </a:ext>
            </a:extLst>
          </p:cNvPr>
          <p:cNvSpPr>
            <a:spLocks noGrp="1"/>
          </p:cNvSpPr>
          <p:nvPr>
            <p:ph sz="quarter" idx="12"/>
          </p:nvPr>
        </p:nvSpPr>
        <p:spPr>
          <a:xfrm>
            <a:off x="438284" y="1295400"/>
            <a:ext cx="8477116" cy="2857500"/>
          </a:xfrm>
        </p:spPr>
        <p:txBody>
          <a:bodyPr>
            <a:normAutofit/>
          </a:bodyPr>
          <a:lstStyle/>
          <a:p>
            <a:r>
              <a:rPr lang="en-US" dirty="0"/>
              <a:t>Qualitative Data Type: –</a:t>
            </a:r>
          </a:p>
          <a:p>
            <a:r>
              <a:rPr lang="en-US" dirty="0"/>
              <a:t>These are the data types that cannot be expressed in numbers. </a:t>
            </a:r>
          </a:p>
          <a:p>
            <a:r>
              <a:rPr lang="en-US" dirty="0"/>
              <a:t>This describes categories or groups and is hence known as the categorical data type.</a:t>
            </a:r>
            <a:endParaRPr lang="en-IN" dirty="0"/>
          </a:p>
        </p:txBody>
      </p:sp>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Tree>
    <p:extLst>
      <p:ext uri="{BB962C8B-B14F-4D97-AF65-F5344CB8AC3E}">
        <p14:creationId xmlns:p14="http://schemas.microsoft.com/office/powerpoint/2010/main" val="196315646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MySQL Basic to Intermediate</a:t>
            </a:r>
          </a:p>
          <a:p>
            <a:pPr lvl="1"/>
            <a:r>
              <a:rPr lang="en-US" dirty="0"/>
              <a:t>MongoDB Foundation and Cloud</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C0C7B3-CE24-59EF-CBAD-3A454E8D3219}"/>
              </a:ext>
            </a:extLst>
          </p:cNvPr>
          <p:cNvSpPr>
            <a:spLocks noGrp="1"/>
          </p:cNvSpPr>
          <p:nvPr>
            <p:ph sz="quarter" idx="12"/>
          </p:nvPr>
        </p:nvSpPr>
        <p:spPr>
          <a:xfrm>
            <a:off x="438284" y="1295400"/>
            <a:ext cx="8477116" cy="2857500"/>
          </a:xfrm>
        </p:spPr>
        <p:txBody>
          <a:bodyPr>
            <a:normAutofit/>
          </a:bodyPr>
          <a:lstStyle/>
          <a:p>
            <a:r>
              <a:rPr lang="en-US" dirty="0"/>
              <a:t>Unstructured Data:</a:t>
            </a:r>
          </a:p>
          <a:p>
            <a:r>
              <a:rPr lang="en-US" dirty="0"/>
              <a:t>This type of data does not have the proper format and therefore known as unstructured data. </a:t>
            </a:r>
          </a:p>
          <a:p>
            <a:r>
              <a:rPr lang="en-US" dirty="0"/>
              <a:t>This comprises textual data, sounds, images, videos, etc.</a:t>
            </a:r>
            <a:endParaRPr lang="en-IN" dirty="0"/>
          </a:p>
        </p:txBody>
      </p:sp>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 </a:t>
            </a:r>
          </a:p>
        </p:txBody>
      </p:sp>
      <p:pic>
        <p:nvPicPr>
          <p:cNvPr id="11266" name="Picture 2">
            <a:extLst>
              <a:ext uri="{FF2B5EF4-FFF2-40B4-BE49-F238E27FC236}">
                <a16:creationId xmlns:a16="http://schemas.microsoft.com/office/drawing/2014/main" id="{B17A46EC-8AF6-561A-37A6-7B1A253C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355294"/>
            <a:ext cx="606241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230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
        <p:nvSpPr>
          <p:cNvPr id="5" name="Content Placeholder 4">
            <a:extLst>
              <a:ext uri="{FF2B5EF4-FFF2-40B4-BE49-F238E27FC236}">
                <a16:creationId xmlns:a16="http://schemas.microsoft.com/office/drawing/2014/main" id="{06478DFC-DDD2-2777-0B5E-D317256CFBEE}"/>
              </a:ext>
            </a:extLst>
          </p:cNvPr>
          <p:cNvSpPr>
            <a:spLocks noGrp="1"/>
          </p:cNvSpPr>
          <p:nvPr>
            <p:ph sz="quarter" idx="12"/>
          </p:nvPr>
        </p:nvSpPr>
        <p:spPr>
          <a:xfrm>
            <a:off x="457201" y="1381125"/>
            <a:ext cx="8228012" cy="2047875"/>
          </a:xfrm>
        </p:spPr>
        <p:txBody>
          <a:bodyPr/>
          <a:lstStyle/>
          <a:p>
            <a:r>
              <a:rPr lang="en-US" dirty="0"/>
              <a:t>Nominal Data Type:</a:t>
            </a:r>
          </a:p>
          <a:p>
            <a:r>
              <a:rPr lang="en-US" dirty="0"/>
              <a:t>This is in use to express names or labels which are not order or measurable.</a:t>
            </a:r>
          </a:p>
          <a:p>
            <a:r>
              <a:rPr lang="en-US" dirty="0"/>
              <a:t>ex., Male or female (gender), race, country, etc.</a:t>
            </a:r>
            <a:endParaRPr lang="en-IN" dirty="0"/>
          </a:p>
        </p:txBody>
      </p:sp>
      <p:pic>
        <p:nvPicPr>
          <p:cNvPr id="4" name="Picture 3">
            <a:extLst>
              <a:ext uri="{FF2B5EF4-FFF2-40B4-BE49-F238E27FC236}">
                <a16:creationId xmlns:a16="http://schemas.microsoft.com/office/drawing/2014/main" id="{3B22EB8B-DE07-03B7-BB72-C46DF8453F1B}"/>
              </a:ext>
            </a:extLst>
          </p:cNvPr>
          <p:cNvPicPr>
            <a:picLocks noChangeAspect="1"/>
          </p:cNvPicPr>
          <p:nvPr/>
        </p:nvPicPr>
        <p:blipFill>
          <a:blip r:embed="rId2"/>
          <a:stretch>
            <a:fillRect/>
          </a:stretch>
        </p:blipFill>
        <p:spPr>
          <a:xfrm>
            <a:off x="2057400" y="3428999"/>
            <a:ext cx="3505200" cy="3128987"/>
          </a:xfrm>
          <a:prstGeom prst="rect">
            <a:avLst/>
          </a:prstGeom>
        </p:spPr>
      </p:pic>
    </p:spTree>
    <p:extLst>
      <p:ext uri="{BB962C8B-B14F-4D97-AF65-F5344CB8AC3E}">
        <p14:creationId xmlns:p14="http://schemas.microsoft.com/office/powerpoint/2010/main" val="3009082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
        <p:nvSpPr>
          <p:cNvPr id="5" name="Content Placeholder 4">
            <a:extLst>
              <a:ext uri="{FF2B5EF4-FFF2-40B4-BE49-F238E27FC236}">
                <a16:creationId xmlns:a16="http://schemas.microsoft.com/office/drawing/2014/main" id="{06478DFC-DDD2-2777-0B5E-D317256CFBEE}"/>
              </a:ext>
            </a:extLst>
          </p:cNvPr>
          <p:cNvSpPr>
            <a:spLocks noGrp="1"/>
          </p:cNvSpPr>
          <p:nvPr>
            <p:ph sz="quarter" idx="12"/>
          </p:nvPr>
        </p:nvSpPr>
        <p:spPr>
          <a:xfrm>
            <a:off x="457201" y="1381125"/>
            <a:ext cx="8228012" cy="2047875"/>
          </a:xfrm>
        </p:spPr>
        <p:txBody>
          <a:bodyPr>
            <a:normAutofit/>
          </a:bodyPr>
          <a:lstStyle/>
          <a:p>
            <a:r>
              <a:rPr lang="en-US" dirty="0"/>
              <a:t>Ordinal Data Type:</a:t>
            </a:r>
          </a:p>
          <a:p>
            <a:r>
              <a:rPr lang="en-US" dirty="0"/>
              <a:t>This is also A categorical data type like nominal data but has some natural ordering associated with it.</a:t>
            </a:r>
          </a:p>
          <a:p>
            <a:r>
              <a:rPr lang="en-US" dirty="0"/>
              <a:t>Ex., Likert rating scale, shirt sizes, ranks, grades, etc.,</a:t>
            </a:r>
            <a:endParaRPr lang="en-IN" dirty="0"/>
          </a:p>
        </p:txBody>
      </p:sp>
      <p:pic>
        <p:nvPicPr>
          <p:cNvPr id="6" name="Picture 5">
            <a:extLst>
              <a:ext uri="{FF2B5EF4-FFF2-40B4-BE49-F238E27FC236}">
                <a16:creationId xmlns:a16="http://schemas.microsoft.com/office/drawing/2014/main" id="{8A8C057D-9F75-0376-233F-B7437194E470}"/>
              </a:ext>
            </a:extLst>
          </p:cNvPr>
          <p:cNvPicPr>
            <a:picLocks noChangeAspect="1"/>
          </p:cNvPicPr>
          <p:nvPr/>
        </p:nvPicPr>
        <p:blipFill>
          <a:blip r:embed="rId2"/>
          <a:stretch>
            <a:fillRect/>
          </a:stretch>
        </p:blipFill>
        <p:spPr>
          <a:xfrm>
            <a:off x="428377" y="3733800"/>
            <a:ext cx="8256835" cy="2667000"/>
          </a:xfrm>
          <a:prstGeom prst="rect">
            <a:avLst/>
          </a:prstGeom>
        </p:spPr>
      </p:pic>
    </p:spTree>
    <p:extLst>
      <p:ext uri="{BB962C8B-B14F-4D97-AF65-F5344CB8AC3E}">
        <p14:creationId xmlns:p14="http://schemas.microsoft.com/office/powerpoint/2010/main" val="2324072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
        <p:nvSpPr>
          <p:cNvPr id="5" name="Content Placeholder 4">
            <a:extLst>
              <a:ext uri="{FF2B5EF4-FFF2-40B4-BE49-F238E27FC236}">
                <a16:creationId xmlns:a16="http://schemas.microsoft.com/office/drawing/2014/main" id="{06478DFC-DDD2-2777-0B5E-D317256CFBEE}"/>
              </a:ext>
            </a:extLst>
          </p:cNvPr>
          <p:cNvSpPr>
            <a:spLocks noGrp="1"/>
          </p:cNvSpPr>
          <p:nvPr>
            <p:ph sz="quarter" idx="12"/>
          </p:nvPr>
        </p:nvSpPr>
        <p:spPr>
          <a:xfrm>
            <a:off x="457201" y="1381125"/>
            <a:ext cx="8228012" cy="2449998"/>
          </a:xfrm>
        </p:spPr>
        <p:txBody>
          <a:bodyPr>
            <a:normAutofit fontScale="77500" lnSpcReduction="20000"/>
          </a:bodyPr>
          <a:lstStyle/>
          <a:p>
            <a:r>
              <a:rPr lang="en-US" dirty="0"/>
              <a:t> Interval Data Type:</a:t>
            </a:r>
          </a:p>
          <a:p>
            <a:r>
              <a:rPr lang="en-US" dirty="0"/>
              <a:t>This is numeric data which has proper order and the exact zero means the true absence of A value attached. </a:t>
            </a:r>
          </a:p>
          <a:p>
            <a:r>
              <a:rPr lang="en-US" dirty="0"/>
              <a:t>Here zero means not A complete absence but has some value. This is the local scale.</a:t>
            </a:r>
          </a:p>
          <a:p>
            <a:r>
              <a:rPr lang="en-US" dirty="0"/>
              <a:t>ex., Temperature measured in degree Celsius, time, sat score, credit score, PH, etc. Difference between values is familiar. In this case, there is no absolute zero. Absolute </a:t>
            </a:r>
            <a:endParaRPr lang="en-IN" dirty="0"/>
          </a:p>
        </p:txBody>
      </p:sp>
      <p:pic>
        <p:nvPicPr>
          <p:cNvPr id="4" name="Picture 3">
            <a:extLst>
              <a:ext uri="{FF2B5EF4-FFF2-40B4-BE49-F238E27FC236}">
                <a16:creationId xmlns:a16="http://schemas.microsoft.com/office/drawing/2014/main" id="{4E442DFE-D7AA-F9F2-13CA-40C131C4BBBB}"/>
              </a:ext>
            </a:extLst>
          </p:cNvPr>
          <p:cNvPicPr>
            <a:picLocks noChangeAspect="1"/>
          </p:cNvPicPr>
          <p:nvPr/>
        </p:nvPicPr>
        <p:blipFill>
          <a:blip r:embed="rId2"/>
          <a:stretch>
            <a:fillRect/>
          </a:stretch>
        </p:blipFill>
        <p:spPr>
          <a:xfrm>
            <a:off x="3962400" y="3565875"/>
            <a:ext cx="3566469" cy="3292125"/>
          </a:xfrm>
          <a:prstGeom prst="rect">
            <a:avLst/>
          </a:prstGeom>
        </p:spPr>
      </p:pic>
    </p:spTree>
    <p:extLst>
      <p:ext uri="{BB962C8B-B14F-4D97-AF65-F5344CB8AC3E}">
        <p14:creationId xmlns:p14="http://schemas.microsoft.com/office/powerpoint/2010/main" val="149340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ECD5-4CFA-4E37-B6C9-798F105381CC}"/>
              </a:ext>
            </a:extLst>
          </p:cNvPr>
          <p:cNvSpPr>
            <a:spLocks noGrp="1"/>
          </p:cNvSpPr>
          <p:nvPr>
            <p:ph type="title"/>
          </p:nvPr>
        </p:nvSpPr>
        <p:spPr/>
        <p:txBody>
          <a:bodyPr/>
          <a:lstStyle/>
          <a:p>
            <a:r>
              <a:rPr lang="en-IN" dirty="0"/>
              <a:t>Data Types</a:t>
            </a:r>
          </a:p>
        </p:txBody>
      </p:sp>
      <p:sp>
        <p:nvSpPr>
          <p:cNvPr id="5" name="Content Placeholder 4">
            <a:extLst>
              <a:ext uri="{FF2B5EF4-FFF2-40B4-BE49-F238E27FC236}">
                <a16:creationId xmlns:a16="http://schemas.microsoft.com/office/drawing/2014/main" id="{06478DFC-DDD2-2777-0B5E-D317256CFBEE}"/>
              </a:ext>
            </a:extLst>
          </p:cNvPr>
          <p:cNvSpPr>
            <a:spLocks noGrp="1"/>
          </p:cNvSpPr>
          <p:nvPr>
            <p:ph sz="quarter" idx="12"/>
          </p:nvPr>
        </p:nvSpPr>
        <p:spPr>
          <a:xfrm>
            <a:off x="457201" y="1381125"/>
            <a:ext cx="8228012" cy="2449998"/>
          </a:xfrm>
        </p:spPr>
        <p:txBody>
          <a:bodyPr>
            <a:normAutofit fontScale="92500" lnSpcReduction="10000"/>
          </a:bodyPr>
          <a:lstStyle/>
          <a:p>
            <a:r>
              <a:rPr lang="en-US" dirty="0"/>
              <a:t>Ratio Data Type:</a:t>
            </a:r>
          </a:p>
          <a:p>
            <a:r>
              <a:rPr lang="en-US" dirty="0"/>
              <a:t>This quantitative data type is the same as the interval data type but has the absolute zero. Here zero means complete absence and the scale starts from zero. This is the global scale.</a:t>
            </a:r>
          </a:p>
          <a:p>
            <a:r>
              <a:rPr lang="en-US" dirty="0"/>
              <a:t>ex., Temperature in kelvin, height, weight, etc.</a:t>
            </a:r>
            <a:endParaRPr lang="en-IN" dirty="0"/>
          </a:p>
        </p:txBody>
      </p:sp>
      <p:pic>
        <p:nvPicPr>
          <p:cNvPr id="6" name="Picture 5">
            <a:extLst>
              <a:ext uri="{FF2B5EF4-FFF2-40B4-BE49-F238E27FC236}">
                <a16:creationId xmlns:a16="http://schemas.microsoft.com/office/drawing/2014/main" id="{B70C8D9A-5BD4-7AC8-E2A8-5C4706AEFB09}"/>
              </a:ext>
            </a:extLst>
          </p:cNvPr>
          <p:cNvPicPr>
            <a:picLocks noChangeAspect="1"/>
          </p:cNvPicPr>
          <p:nvPr/>
        </p:nvPicPr>
        <p:blipFill>
          <a:blip r:embed="rId2"/>
          <a:stretch>
            <a:fillRect/>
          </a:stretch>
        </p:blipFill>
        <p:spPr>
          <a:xfrm>
            <a:off x="1828799" y="3657600"/>
            <a:ext cx="4791431" cy="2971800"/>
          </a:xfrm>
          <a:prstGeom prst="rect">
            <a:avLst/>
          </a:prstGeom>
        </p:spPr>
      </p:pic>
    </p:spTree>
    <p:extLst>
      <p:ext uri="{BB962C8B-B14F-4D97-AF65-F5344CB8AC3E}">
        <p14:creationId xmlns:p14="http://schemas.microsoft.com/office/powerpoint/2010/main" val="1697725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B3C008-DA08-78E9-4692-44B662D5BF9D}"/>
              </a:ext>
            </a:extLst>
          </p:cNvPr>
          <p:cNvSpPr>
            <a:spLocks noGrp="1"/>
          </p:cNvSpPr>
          <p:nvPr>
            <p:ph sz="quarter" idx="12"/>
          </p:nvPr>
        </p:nvSpPr>
        <p:spPr/>
        <p:txBody>
          <a:bodyPr>
            <a:normAutofit lnSpcReduction="10000"/>
          </a:bodyPr>
          <a:lstStyle/>
          <a:p>
            <a:r>
              <a:rPr lang="en-US" dirty="0"/>
              <a:t>Data storage, or data keeping, is storing information and making it as readily available as possible via technology designed particularly for that purpose. </a:t>
            </a:r>
          </a:p>
          <a:p>
            <a:r>
              <a:rPr lang="en-US" dirty="0"/>
              <a:t>It constitutes a simple method of storing data in digital form on computer devices, and keeping data on hand makes many digital processes more effective.</a:t>
            </a:r>
          </a:p>
          <a:p>
            <a:r>
              <a:rPr lang="en-US" dirty="0"/>
              <a:t>Storage devices may use electromagnetic, optical, or other media to keep the data safe and recover it when necessary. </a:t>
            </a:r>
          </a:p>
          <a:p>
            <a:r>
              <a:rPr lang="en-US" dirty="0"/>
              <a:t>File recovery and backup procedures become simple by data storage in the case of an unforeseen computer failure or cyberattack. </a:t>
            </a:r>
            <a:endParaRPr lang="en-IN" dirty="0"/>
          </a:p>
        </p:txBody>
      </p:sp>
      <p:sp>
        <p:nvSpPr>
          <p:cNvPr id="3" name="Title 2">
            <a:extLst>
              <a:ext uri="{FF2B5EF4-FFF2-40B4-BE49-F238E27FC236}">
                <a16:creationId xmlns:a16="http://schemas.microsoft.com/office/drawing/2014/main" id="{7C1A9C37-7C25-B920-3022-332C1AADBDF4}"/>
              </a:ext>
            </a:extLst>
          </p:cNvPr>
          <p:cNvSpPr>
            <a:spLocks noGrp="1"/>
          </p:cNvSpPr>
          <p:nvPr>
            <p:ph type="title"/>
          </p:nvPr>
        </p:nvSpPr>
        <p:spPr/>
        <p:txBody>
          <a:bodyPr/>
          <a:lstStyle/>
          <a:p>
            <a:r>
              <a:rPr lang="en-IN" dirty="0"/>
              <a:t>Data Storage</a:t>
            </a:r>
          </a:p>
        </p:txBody>
      </p:sp>
    </p:spTree>
    <p:extLst>
      <p:ext uri="{BB962C8B-B14F-4D97-AF65-F5344CB8AC3E}">
        <p14:creationId xmlns:p14="http://schemas.microsoft.com/office/powerpoint/2010/main" val="510600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1A9C37-7C25-B920-3022-332C1AADBDF4}"/>
              </a:ext>
            </a:extLst>
          </p:cNvPr>
          <p:cNvSpPr>
            <a:spLocks noGrp="1"/>
          </p:cNvSpPr>
          <p:nvPr>
            <p:ph type="title"/>
          </p:nvPr>
        </p:nvSpPr>
        <p:spPr/>
        <p:txBody>
          <a:bodyPr/>
          <a:lstStyle/>
          <a:p>
            <a:r>
              <a:rPr lang="en-IN" dirty="0"/>
              <a:t>Data Storage</a:t>
            </a:r>
          </a:p>
        </p:txBody>
      </p:sp>
      <p:pic>
        <p:nvPicPr>
          <p:cNvPr id="6146" name="Picture 2" descr="Different data storage devices">
            <a:extLst>
              <a:ext uri="{FF2B5EF4-FFF2-40B4-BE49-F238E27FC236}">
                <a16:creationId xmlns:a16="http://schemas.microsoft.com/office/drawing/2014/main" id="{893544F0-2919-3F77-55D2-0E992B4472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50"/>
          <a:stretch/>
        </p:blipFill>
        <p:spPr bwMode="auto">
          <a:xfrm>
            <a:off x="990600" y="1447800"/>
            <a:ext cx="635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764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9631A70-BD35-4942-974A-6CC075DE8536}"/>
              </a:ext>
            </a:extLst>
          </p:cNvPr>
          <p:cNvSpPr>
            <a:spLocks noGrp="1"/>
          </p:cNvSpPr>
          <p:nvPr>
            <p:ph sz="quarter" idx="12"/>
          </p:nvPr>
        </p:nvSpPr>
        <p:spPr/>
        <p:txBody>
          <a:bodyPr/>
          <a:lstStyle/>
          <a:p>
            <a:r>
              <a:rPr lang="en-IN" dirty="0"/>
              <a:t>Normalization</a:t>
            </a:r>
          </a:p>
          <a:p>
            <a:r>
              <a:rPr lang="en-IN" dirty="0"/>
              <a:t>MySQL in Cloud</a:t>
            </a:r>
          </a:p>
          <a:p>
            <a:r>
              <a:rPr lang="en-IN" dirty="0"/>
              <a:t>MySQL Heatwave in ML</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3" name="Title 2">
            <a:extLst>
              <a:ext uri="{FF2B5EF4-FFF2-40B4-BE49-F238E27FC236}">
                <a16:creationId xmlns:a16="http://schemas.microsoft.com/office/drawing/2014/main" id="{B0D0F837-5F23-494E-8072-5BB46E2EC159}"/>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302410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8DD54D-91BA-6A73-3897-604D40F80631}"/>
              </a:ext>
            </a:extLst>
          </p:cNvPr>
          <p:cNvSpPr>
            <a:spLocks noGrp="1"/>
          </p:cNvSpPr>
          <p:nvPr>
            <p:ph sz="quarter" idx="12"/>
          </p:nvPr>
        </p:nvSpPr>
        <p:spPr/>
        <p:txBody>
          <a:bodyPr/>
          <a:lstStyle/>
          <a:p>
            <a:r>
              <a:rPr lang="en-US" dirty="0"/>
              <a:t>A network-attached storage (NAS) server is a specific storage platform that links to devices over a LAN. </a:t>
            </a:r>
          </a:p>
          <a:p>
            <a:r>
              <a:rPr lang="en-US" dirty="0"/>
              <a:t>The server’s connectivity features allow for the retrieval and storage of data from many external devices, and NAS storage also offers extensive sharing capabilities. </a:t>
            </a:r>
          </a:p>
          <a:p>
            <a:r>
              <a:rPr lang="en-US" dirty="0"/>
              <a:t>The system utilizes the features of a file-storage technology and the clustering of a redundant array of drives (RAID). </a:t>
            </a:r>
            <a:endParaRPr lang="en-IN" dirty="0"/>
          </a:p>
        </p:txBody>
      </p:sp>
      <p:sp>
        <p:nvSpPr>
          <p:cNvPr id="3" name="Title 2">
            <a:extLst>
              <a:ext uri="{FF2B5EF4-FFF2-40B4-BE49-F238E27FC236}">
                <a16:creationId xmlns:a16="http://schemas.microsoft.com/office/drawing/2014/main" id="{971C36B0-BDAA-EDA1-B222-67ECC1FD4159}"/>
              </a:ext>
            </a:extLst>
          </p:cNvPr>
          <p:cNvSpPr>
            <a:spLocks noGrp="1"/>
          </p:cNvSpPr>
          <p:nvPr>
            <p:ph type="title"/>
          </p:nvPr>
        </p:nvSpPr>
        <p:spPr/>
        <p:txBody>
          <a:bodyPr/>
          <a:lstStyle/>
          <a:p>
            <a:r>
              <a:rPr lang="en-IN" dirty="0"/>
              <a:t>NAS (Network-Attached Storage)</a:t>
            </a:r>
          </a:p>
        </p:txBody>
      </p:sp>
    </p:spTree>
    <p:extLst>
      <p:ext uri="{BB962C8B-B14F-4D97-AF65-F5344CB8AC3E}">
        <p14:creationId xmlns:p14="http://schemas.microsoft.com/office/powerpoint/2010/main" val="224258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C36B0-BDAA-EDA1-B222-67ECC1FD4159}"/>
              </a:ext>
            </a:extLst>
          </p:cNvPr>
          <p:cNvSpPr>
            <a:spLocks noGrp="1"/>
          </p:cNvSpPr>
          <p:nvPr>
            <p:ph type="title"/>
          </p:nvPr>
        </p:nvSpPr>
        <p:spPr/>
        <p:txBody>
          <a:bodyPr/>
          <a:lstStyle/>
          <a:p>
            <a:r>
              <a:rPr lang="en-IN" dirty="0"/>
              <a:t>NAS (Network-Attached Storage)</a:t>
            </a:r>
          </a:p>
        </p:txBody>
      </p:sp>
      <p:pic>
        <p:nvPicPr>
          <p:cNvPr id="7170" name="Picture 2" descr="Network-Attached Storage">
            <a:extLst>
              <a:ext uri="{FF2B5EF4-FFF2-40B4-BE49-F238E27FC236}">
                <a16:creationId xmlns:a16="http://schemas.microsoft.com/office/drawing/2014/main" id="{3D80BF87-0FA9-28BD-9535-2A21A3F82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00250"/>
            <a:ext cx="762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89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D35DC1-27C4-E60D-68DD-96512E4532F2}"/>
              </a:ext>
            </a:extLst>
          </p:cNvPr>
          <p:cNvSpPr>
            <a:spLocks noGrp="1"/>
          </p:cNvSpPr>
          <p:nvPr>
            <p:ph sz="quarter" idx="12"/>
          </p:nvPr>
        </p:nvSpPr>
        <p:spPr/>
        <p:txBody>
          <a:bodyPr/>
          <a:lstStyle/>
          <a:p>
            <a:r>
              <a:rPr lang="en-US" dirty="0"/>
              <a:t>A storage area network (SAN) is a network-based storage that can access data at the block level. </a:t>
            </a:r>
          </a:p>
          <a:p>
            <a:r>
              <a:rPr lang="en-US" dirty="0"/>
              <a:t>This kind of storage consists of several data storage units connected by a network. </a:t>
            </a:r>
          </a:p>
          <a:p>
            <a:r>
              <a:rPr lang="en-US" dirty="0"/>
              <a:t>The storage format is an amalgam of NAS and DAS.</a:t>
            </a:r>
          </a:p>
          <a:p>
            <a:r>
              <a:rPr lang="en-US" dirty="0"/>
              <a:t>The storage type transfers data across a server and storage using specific networking protocols, like Fiber Channels.</a:t>
            </a:r>
            <a:endParaRPr lang="en-IN" dirty="0"/>
          </a:p>
        </p:txBody>
      </p:sp>
      <p:sp>
        <p:nvSpPr>
          <p:cNvPr id="3" name="Title 2">
            <a:extLst>
              <a:ext uri="{FF2B5EF4-FFF2-40B4-BE49-F238E27FC236}">
                <a16:creationId xmlns:a16="http://schemas.microsoft.com/office/drawing/2014/main" id="{846F1A2E-DE20-8713-A916-970A28C5A842}"/>
              </a:ext>
            </a:extLst>
          </p:cNvPr>
          <p:cNvSpPr>
            <a:spLocks noGrp="1"/>
          </p:cNvSpPr>
          <p:nvPr>
            <p:ph type="title"/>
          </p:nvPr>
        </p:nvSpPr>
        <p:spPr/>
        <p:txBody>
          <a:bodyPr/>
          <a:lstStyle/>
          <a:p>
            <a:r>
              <a:rPr lang="en-IN" dirty="0"/>
              <a:t>SAN (Storage Area Network)</a:t>
            </a:r>
          </a:p>
        </p:txBody>
      </p:sp>
    </p:spTree>
    <p:extLst>
      <p:ext uri="{BB962C8B-B14F-4D97-AF65-F5344CB8AC3E}">
        <p14:creationId xmlns:p14="http://schemas.microsoft.com/office/powerpoint/2010/main" val="2752836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F1A2E-DE20-8713-A916-970A28C5A842}"/>
              </a:ext>
            </a:extLst>
          </p:cNvPr>
          <p:cNvSpPr>
            <a:spLocks noGrp="1"/>
          </p:cNvSpPr>
          <p:nvPr>
            <p:ph type="title"/>
          </p:nvPr>
        </p:nvSpPr>
        <p:spPr/>
        <p:txBody>
          <a:bodyPr/>
          <a:lstStyle/>
          <a:p>
            <a:r>
              <a:rPr lang="en-IN" dirty="0"/>
              <a:t>SAN (Storage Area Network)</a:t>
            </a:r>
          </a:p>
        </p:txBody>
      </p:sp>
      <p:pic>
        <p:nvPicPr>
          <p:cNvPr id="8194" name="Picture 2" descr="Storage Area Network">
            <a:extLst>
              <a:ext uri="{FF2B5EF4-FFF2-40B4-BE49-F238E27FC236}">
                <a16:creationId xmlns:a16="http://schemas.microsoft.com/office/drawing/2014/main" id="{A1123A2E-7090-40AB-DB20-4B2C12F17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00250"/>
            <a:ext cx="762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512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from Various Sources</a:t>
            </a:r>
          </a:p>
        </p:txBody>
      </p:sp>
      <p:sp>
        <p:nvSpPr>
          <p:cNvPr id="3" name="Content Placeholder 2"/>
          <p:cNvSpPr>
            <a:spLocks noGrp="1"/>
          </p:cNvSpPr>
          <p:nvPr>
            <p:ph idx="4294967295"/>
          </p:nvPr>
        </p:nvSpPr>
        <p:spPr>
          <a:xfrm>
            <a:off x="533400" y="1524000"/>
            <a:ext cx="7886700" cy="4038600"/>
          </a:xfrm>
          <a:prstGeom prst="rect">
            <a:avLst/>
          </a:prstGeom>
        </p:spPr>
        <p:txBody>
          <a:bodyPr>
            <a:normAutofit fontScale="77500" lnSpcReduction="20000"/>
          </a:bodyPr>
          <a:lstStyle/>
          <a:p>
            <a:r>
              <a:rPr lang="en-IN" dirty="0"/>
              <a:t>CSV file</a:t>
            </a:r>
          </a:p>
          <a:p>
            <a:r>
              <a:rPr lang="en-IN" dirty="0"/>
              <a:t>Flat File (tab, space, or any other separator)</a:t>
            </a:r>
          </a:p>
          <a:p>
            <a:r>
              <a:rPr lang="en-IN" dirty="0"/>
              <a:t>Text File (In a single file — reading data all at once)</a:t>
            </a:r>
          </a:p>
          <a:p>
            <a:r>
              <a:rPr lang="en-IN" dirty="0"/>
              <a:t>ZIP file</a:t>
            </a:r>
          </a:p>
          <a:p>
            <a:r>
              <a:rPr lang="en-IN" dirty="0"/>
              <a:t>Multiple Text Files (Data is split over multiple text files)</a:t>
            </a:r>
          </a:p>
          <a:p>
            <a:r>
              <a:rPr lang="en-IN" dirty="0"/>
              <a:t>Download File from Internet (File hosted on a server)</a:t>
            </a:r>
          </a:p>
          <a:p>
            <a:r>
              <a:rPr lang="en-IN" dirty="0"/>
              <a:t>Webpage (scraping)</a:t>
            </a:r>
          </a:p>
          <a:p>
            <a:r>
              <a:rPr lang="en-IN" dirty="0"/>
              <a:t>APIs (JSON)</a:t>
            </a:r>
          </a:p>
          <a:p>
            <a:r>
              <a:rPr lang="en-IN" dirty="0"/>
              <a:t>Text File (Reading data line by line)</a:t>
            </a:r>
          </a:p>
          <a:p>
            <a:r>
              <a:rPr lang="en-IN" dirty="0"/>
              <a:t>RDBMS (SQL Tables)</a:t>
            </a:r>
          </a:p>
        </p:txBody>
      </p:sp>
    </p:spTree>
    <p:extLst>
      <p:ext uri="{BB962C8B-B14F-4D97-AF65-F5344CB8AC3E}">
        <p14:creationId xmlns:p14="http://schemas.microsoft.com/office/powerpoint/2010/main" val="740377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8FA8E-9D02-1314-EAB0-49265B353825}"/>
              </a:ext>
            </a:extLst>
          </p:cNvPr>
          <p:cNvSpPr>
            <a:spLocks noGrp="1"/>
          </p:cNvSpPr>
          <p:nvPr>
            <p:ph sz="quarter" idx="12"/>
          </p:nvPr>
        </p:nvSpPr>
        <p:spPr/>
        <p:txBody>
          <a:bodyPr>
            <a:normAutofit/>
          </a:bodyPr>
          <a:lstStyle/>
          <a:p>
            <a:r>
              <a:rPr lang="en-US" dirty="0"/>
              <a:t>A B-tree is a sort of self-balancing search tree whereby each node could have more than two children and hold multiple keys. </a:t>
            </a:r>
          </a:p>
          <a:p>
            <a:r>
              <a:rPr lang="en-US" dirty="0"/>
              <a:t>It’s a broader version of the binary search tree. It is also usually called a height-balanced m-way tree.</a:t>
            </a:r>
          </a:p>
        </p:txBody>
      </p:sp>
      <p:sp>
        <p:nvSpPr>
          <p:cNvPr id="3" name="Title 2">
            <a:extLst>
              <a:ext uri="{FF2B5EF4-FFF2-40B4-BE49-F238E27FC236}">
                <a16:creationId xmlns:a16="http://schemas.microsoft.com/office/drawing/2014/main" id="{CA3BD9D8-3AC2-6444-B54A-E93912EA1135}"/>
              </a:ext>
            </a:extLst>
          </p:cNvPr>
          <p:cNvSpPr>
            <a:spLocks noGrp="1"/>
          </p:cNvSpPr>
          <p:nvPr>
            <p:ph type="title"/>
          </p:nvPr>
        </p:nvSpPr>
        <p:spPr/>
        <p:txBody>
          <a:bodyPr/>
          <a:lstStyle/>
          <a:p>
            <a:r>
              <a:rPr lang="en-IN" dirty="0"/>
              <a:t>B-Tree Data Structure</a:t>
            </a:r>
          </a:p>
        </p:txBody>
      </p:sp>
    </p:spTree>
    <p:extLst>
      <p:ext uri="{BB962C8B-B14F-4D97-AF65-F5344CB8AC3E}">
        <p14:creationId xmlns:p14="http://schemas.microsoft.com/office/powerpoint/2010/main" val="378134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8FA8E-9D02-1314-EAB0-49265B353825}"/>
              </a:ext>
            </a:extLst>
          </p:cNvPr>
          <p:cNvSpPr>
            <a:spLocks noGrp="1"/>
          </p:cNvSpPr>
          <p:nvPr>
            <p:ph sz="quarter" idx="12"/>
          </p:nvPr>
        </p:nvSpPr>
        <p:spPr/>
        <p:txBody>
          <a:bodyPr/>
          <a:lstStyle/>
          <a:p>
            <a:r>
              <a:rPr lang="en-US" dirty="0"/>
              <a:t>B Tree is a specialized m-way tree that can be widely used for disk access. </a:t>
            </a:r>
          </a:p>
          <a:p>
            <a:r>
              <a:rPr lang="en-US" dirty="0"/>
              <a:t>A B-Tree of order m can have at most m-1 keys and m children. </a:t>
            </a:r>
          </a:p>
          <a:p>
            <a:r>
              <a:rPr lang="en-US" dirty="0"/>
              <a:t>One of the main reason of using B tree is its capability to store large number of keys in a single node and large key values by keeping the height of the tree relatively small.</a:t>
            </a:r>
            <a:endParaRPr lang="en-IN" dirty="0"/>
          </a:p>
        </p:txBody>
      </p:sp>
      <p:sp>
        <p:nvSpPr>
          <p:cNvPr id="3" name="Title 2">
            <a:extLst>
              <a:ext uri="{FF2B5EF4-FFF2-40B4-BE49-F238E27FC236}">
                <a16:creationId xmlns:a16="http://schemas.microsoft.com/office/drawing/2014/main" id="{CA3BD9D8-3AC2-6444-B54A-E93912EA1135}"/>
              </a:ext>
            </a:extLst>
          </p:cNvPr>
          <p:cNvSpPr>
            <a:spLocks noGrp="1"/>
          </p:cNvSpPr>
          <p:nvPr>
            <p:ph type="title"/>
          </p:nvPr>
        </p:nvSpPr>
        <p:spPr/>
        <p:txBody>
          <a:bodyPr/>
          <a:lstStyle/>
          <a:p>
            <a:r>
              <a:rPr lang="en-IN" dirty="0"/>
              <a:t>B-Tree Data Structure</a:t>
            </a:r>
          </a:p>
        </p:txBody>
      </p:sp>
    </p:spTree>
    <p:extLst>
      <p:ext uri="{BB962C8B-B14F-4D97-AF65-F5344CB8AC3E}">
        <p14:creationId xmlns:p14="http://schemas.microsoft.com/office/powerpoint/2010/main" val="1758481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8C29BE-D0D2-2256-7CC3-53CF2D381EF8}"/>
              </a:ext>
            </a:extLst>
          </p:cNvPr>
          <p:cNvSpPr>
            <a:spLocks noGrp="1"/>
          </p:cNvSpPr>
          <p:nvPr>
            <p:ph sz="quarter" idx="12"/>
          </p:nvPr>
        </p:nvSpPr>
        <p:spPr/>
        <p:txBody>
          <a:bodyPr/>
          <a:lstStyle/>
          <a:p>
            <a:r>
              <a:rPr lang="en-US" dirty="0"/>
              <a:t>The need for B-tree emerged as the demand for faster access to physical storage media such as a hard disk grew. </a:t>
            </a:r>
          </a:p>
          <a:p>
            <a:r>
              <a:rPr lang="en-US" dirty="0"/>
              <a:t>With a bigger capacity, backup storage devices were slower. </a:t>
            </a:r>
          </a:p>
          <a:p>
            <a:r>
              <a:rPr lang="en-US" dirty="0"/>
              <a:t>There was a demand for data structures that reduced the number of disc accesses.</a:t>
            </a:r>
            <a:endParaRPr lang="en-IN" dirty="0"/>
          </a:p>
        </p:txBody>
      </p:sp>
      <p:sp>
        <p:nvSpPr>
          <p:cNvPr id="3" name="Title 2">
            <a:extLst>
              <a:ext uri="{FF2B5EF4-FFF2-40B4-BE49-F238E27FC236}">
                <a16:creationId xmlns:a16="http://schemas.microsoft.com/office/drawing/2014/main" id="{03CF151C-1A62-D53A-4497-CDE394B828DD}"/>
              </a:ext>
            </a:extLst>
          </p:cNvPr>
          <p:cNvSpPr>
            <a:spLocks noGrp="1"/>
          </p:cNvSpPr>
          <p:nvPr>
            <p:ph type="title"/>
          </p:nvPr>
        </p:nvSpPr>
        <p:spPr/>
        <p:txBody>
          <a:bodyPr/>
          <a:lstStyle/>
          <a:p>
            <a:r>
              <a:rPr lang="en-IN" dirty="0"/>
              <a:t>Need for B-Tree</a:t>
            </a:r>
          </a:p>
        </p:txBody>
      </p:sp>
    </p:spTree>
    <p:extLst>
      <p:ext uri="{BB962C8B-B14F-4D97-AF65-F5344CB8AC3E}">
        <p14:creationId xmlns:p14="http://schemas.microsoft.com/office/powerpoint/2010/main" val="665812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8C29BE-D0D2-2256-7CC3-53CF2D381EF8}"/>
              </a:ext>
            </a:extLst>
          </p:cNvPr>
          <p:cNvSpPr>
            <a:spLocks noGrp="1"/>
          </p:cNvSpPr>
          <p:nvPr>
            <p:ph sz="quarter" idx="12"/>
          </p:nvPr>
        </p:nvSpPr>
        <p:spPr/>
        <p:txBody>
          <a:bodyPr/>
          <a:lstStyle/>
          <a:p>
            <a:r>
              <a:rPr lang="en-US" dirty="0"/>
              <a:t>A binary search tree, an AVL tree, a red-black tree, and other data structures can only store one key in each node. </a:t>
            </a:r>
          </a:p>
          <a:p>
            <a:r>
              <a:rPr lang="en-US" dirty="0"/>
              <a:t>When you need to store a significant number of keys, the height of such trees grows quite vast, and the time it takes to access them grows.</a:t>
            </a:r>
            <a:endParaRPr lang="en-IN" dirty="0"/>
          </a:p>
        </p:txBody>
      </p:sp>
      <p:sp>
        <p:nvSpPr>
          <p:cNvPr id="3" name="Title 2">
            <a:extLst>
              <a:ext uri="{FF2B5EF4-FFF2-40B4-BE49-F238E27FC236}">
                <a16:creationId xmlns:a16="http://schemas.microsoft.com/office/drawing/2014/main" id="{03CF151C-1A62-D53A-4497-CDE394B828DD}"/>
              </a:ext>
            </a:extLst>
          </p:cNvPr>
          <p:cNvSpPr>
            <a:spLocks noGrp="1"/>
          </p:cNvSpPr>
          <p:nvPr>
            <p:ph type="title"/>
          </p:nvPr>
        </p:nvSpPr>
        <p:spPr/>
        <p:txBody>
          <a:bodyPr/>
          <a:lstStyle/>
          <a:p>
            <a:r>
              <a:rPr lang="en-IN" dirty="0"/>
              <a:t>Need for B-Tree</a:t>
            </a:r>
          </a:p>
        </p:txBody>
      </p:sp>
    </p:spTree>
    <p:extLst>
      <p:ext uri="{BB962C8B-B14F-4D97-AF65-F5344CB8AC3E}">
        <p14:creationId xmlns:p14="http://schemas.microsoft.com/office/powerpoint/2010/main" val="1592008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8C29BE-D0D2-2256-7CC3-53CF2D381EF8}"/>
              </a:ext>
            </a:extLst>
          </p:cNvPr>
          <p:cNvSpPr>
            <a:spLocks noGrp="1"/>
          </p:cNvSpPr>
          <p:nvPr>
            <p:ph sz="quarter" idx="12"/>
          </p:nvPr>
        </p:nvSpPr>
        <p:spPr/>
        <p:txBody>
          <a:bodyPr/>
          <a:lstStyle/>
          <a:p>
            <a:r>
              <a:rPr lang="en-US" dirty="0"/>
              <a:t>B-tree, on the other hand, can store multiple keys inside a single node and has several child nodes. </a:t>
            </a:r>
          </a:p>
          <a:p>
            <a:r>
              <a:rPr lang="en-US" dirty="0"/>
              <a:t>It considerably reduces the height, allowing for speedier disk access.</a:t>
            </a:r>
            <a:endParaRPr lang="en-IN" dirty="0"/>
          </a:p>
        </p:txBody>
      </p:sp>
      <p:sp>
        <p:nvSpPr>
          <p:cNvPr id="3" name="Title 2">
            <a:extLst>
              <a:ext uri="{FF2B5EF4-FFF2-40B4-BE49-F238E27FC236}">
                <a16:creationId xmlns:a16="http://schemas.microsoft.com/office/drawing/2014/main" id="{03CF151C-1A62-D53A-4497-CDE394B828DD}"/>
              </a:ext>
            </a:extLst>
          </p:cNvPr>
          <p:cNvSpPr>
            <a:spLocks noGrp="1"/>
          </p:cNvSpPr>
          <p:nvPr>
            <p:ph type="title"/>
          </p:nvPr>
        </p:nvSpPr>
        <p:spPr/>
        <p:txBody>
          <a:bodyPr/>
          <a:lstStyle/>
          <a:p>
            <a:r>
              <a:rPr lang="en-IN" dirty="0"/>
              <a:t>Need for B-Tree</a:t>
            </a:r>
          </a:p>
        </p:txBody>
      </p:sp>
    </p:spTree>
    <p:extLst>
      <p:ext uri="{BB962C8B-B14F-4D97-AF65-F5344CB8AC3E}">
        <p14:creationId xmlns:p14="http://schemas.microsoft.com/office/powerpoint/2010/main" val="87750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7ED023-3717-973F-4C24-3BAD13EFC8F4}"/>
              </a:ext>
            </a:extLst>
          </p:cNvPr>
          <p:cNvSpPr>
            <a:spLocks noGrp="1"/>
          </p:cNvSpPr>
          <p:nvPr>
            <p:ph sz="quarter" idx="12"/>
          </p:nvPr>
        </p:nvSpPr>
        <p:spPr/>
        <p:txBody>
          <a:bodyPr/>
          <a:lstStyle/>
          <a:p>
            <a:r>
              <a:rPr lang="en-US" dirty="0"/>
              <a:t>Data is a collection of information gathered by observations, measurements, research or analysis.</a:t>
            </a:r>
          </a:p>
          <a:p>
            <a:r>
              <a:rPr lang="en-US" dirty="0"/>
              <a:t>They may consist of facts, numbers, names, figures or even description of things. </a:t>
            </a:r>
          </a:p>
          <a:p>
            <a:r>
              <a:rPr lang="en-US" dirty="0"/>
              <a:t>Data is organized in the form of graphs, charts or tables. </a:t>
            </a:r>
          </a:p>
          <a:p>
            <a:r>
              <a:rPr lang="en-US" dirty="0"/>
              <a:t>There exist data scientist who does data mining and with the help of that data analyze our world.</a:t>
            </a:r>
            <a:endParaRPr lang="en-IN" dirty="0"/>
          </a:p>
        </p:txBody>
      </p:sp>
      <p:sp>
        <p:nvSpPr>
          <p:cNvPr id="3" name="Title 2">
            <a:extLst>
              <a:ext uri="{FF2B5EF4-FFF2-40B4-BE49-F238E27FC236}">
                <a16:creationId xmlns:a16="http://schemas.microsoft.com/office/drawing/2014/main" id="{FAD60FFB-FC68-F46B-0169-CE0F7B9936FF}"/>
              </a:ext>
            </a:extLst>
          </p:cNvPr>
          <p:cNvSpPr>
            <a:spLocks noGrp="1"/>
          </p:cNvSpPr>
          <p:nvPr>
            <p:ph type="title"/>
          </p:nvPr>
        </p:nvSpPr>
        <p:spPr/>
        <p:txBody>
          <a:bodyPr/>
          <a:lstStyle/>
          <a:p>
            <a:r>
              <a:rPr lang="en-IN" dirty="0"/>
              <a:t>Introduction to Data</a:t>
            </a:r>
          </a:p>
        </p:txBody>
      </p:sp>
    </p:spTree>
    <p:extLst>
      <p:ext uri="{BB962C8B-B14F-4D97-AF65-F5344CB8AC3E}">
        <p14:creationId xmlns:p14="http://schemas.microsoft.com/office/powerpoint/2010/main" val="2401719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3BD9D8-3AC2-6444-B54A-E93912EA1135}"/>
              </a:ext>
            </a:extLst>
          </p:cNvPr>
          <p:cNvSpPr>
            <a:spLocks noGrp="1"/>
          </p:cNvSpPr>
          <p:nvPr>
            <p:ph type="title"/>
          </p:nvPr>
        </p:nvSpPr>
        <p:spPr/>
        <p:txBody>
          <a:bodyPr/>
          <a:lstStyle/>
          <a:p>
            <a:r>
              <a:rPr lang="en-IN" dirty="0"/>
              <a:t>B-Tree Data Structure</a:t>
            </a:r>
          </a:p>
        </p:txBody>
      </p:sp>
      <p:pic>
        <p:nvPicPr>
          <p:cNvPr id="9220" name="Picture 4">
            <a:extLst>
              <a:ext uri="{FF2B5EF4-FFF2-40B4-BE49-F238E27FC236}">
                <a16:creationId xmlns:a16="http://schemas.microsoft.com/office/drawing/2014/main" id="{13FDC0C3-E786-83A8-4291-D5DB3D965B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93" t="15385" r="11056" b="7692"/>
          <a:stretch/>
        </p:blipFill>
        <p:spPr bwMode="auto">
          <a:xfrm>
            <a:off x="468811" y="1828800"/>
            <a:ext cx="8221979"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627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8FA8E-9D02-1314-EAB0-49265B353825}"/>
              </a:ext>
            </a:extLst>
          </p:cNvPr>
          <p:cNvSpPr>
            <a:spLocks noGrp="1"/>
          </p:cNvSpPr>
          <p:nvPr>
            <p:ph sz="quarter" idx="12"/>
          </p:nvPr>
        </p:nvSpPr>
        <p:spPr/>
        <p:txBody>
          <a:bodyPr>
            <a:normAutofit lnSpcReduction="10000"/>
          </a:bodyPr>
          <a:lstStyle/>
          <a:p>
            <a:r>
              <a:rPr lang="en-US" dirty="0"/>
              <a:t>A B tree of order m contains all the properties of an M way tree. In addition, it contains the following properties.</a:t>
            </a:r>
          </a:p>
          <a:p>
            <a:r>
              <a:rPr lang="en-US" dirty="0"/>
              <a:t>Every node in a B-Tree contains at most m children.</a:t>
            </a:r>
          </a:p>
          <a:p>
            <a:r>
              <a:rPr lang="en-US" dirty="0"/>
              <a:t>Every node in a B-Tree except the root node and the leaf node contain at least m/2 children.</a:t>
            </a:r>
          </a:p>
          <a:p>
            <a:r>
              <a:rPr lang="en-US" dirty="0"/>
              <a:t>The root nodes must have at least 2 nodes.</a:t>
            </a:r>
          </a:p>
          <a:p>
            <a:r>
              <a:rPr lang="en-US" dirty="0"/>
              <a:t>All leaf nodes must be at the same level.</a:t>
            </a:r>
          </a:p>
          <a:p>
            <a:r>
              <a:rPr lang="en-US" dirty="0"/>
              <a:t>It is not necessary that, all the nodes contain the same number of children but, each node must have m/2 number of nodes.</a:t>
            </a:r>
            <a:endParaRPr lang="en-IN" dirty="0"/>
          </a:p>
        </p:txBody>
      </p:sp>
      <p:sp>
        <p:nvSpPr>
          <p:cNvPr id="3" name="Title 2">
            <a:extLst>
              <a:ext uri="{FF2B5EF4-FFF2-40B4-BE49-F238E27FC236}">
                <a16:creationId xmlns:a16="http://schemas.microsoft.com/office/drawing/2014/main" id="{CA3BD9D8-3AC2-6444-B54A-E93912EA1135}"/>
              </a:ext>
            </a:extLst>
          </p:cNvPr>
          <p:cNvSpPr>
            <a:spLocks noGrp="1"/>
          </p:cNvSpPr>
          <p:nvPr>
            <p:ph type="title"/>
          </p:nvPr>
        </p:nvSpPr>
        <p:spPr/>
        <p:txBody>
          <a:bodyPr/>
          <a:lstStyle/>
          <a:p>
            <a:r>
              <a:rPr lang="en-US" dirty="0"/>
              <a:t>Properties of B Tree in DBMS</a:t>
            </a:r>
            <a:endParaRPr lang="en-IN" dirty="0"/>
          </a:p>
        </p:txBody>
      </p:sp>
    </p:spTree>
    <p:extLst>
      <p:ext uri="{BB962C8B-B14F-4D97-AF65-F5344CB8AC3E}">
        <p14:creationId xmlns:p14="http://schemas.microsoft.com/office/powerpoint/2010/main" val="1835493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8FA8E-9D02-1314-EAB0-49265B353825}"/>
              </a:ext>
            </a:extLst>
          </p:cNvPr>
          <p:cNvSpPr>
            <a:spLocks noGrp="1"/>
          </p:cNvSpPr>
          <p:nvPr>
            <p:ph sz="quarter" idx="12"/>
          </p:nvPr>
        </p:nvSpPr>
        <p:spPr>
          <a:xfrm>
            <a:off x="534988" y="1423986"/>
            <a:ext cx="8228012" cy="557214"/>
          </a:xfrm>
        </p:spPr>
        <p:txBody>
          <a:bodyPr>
            <a:normAutofit/>
          </a:bodyPr>
          <a:lstStyle/>
          <a:p>
            <a:r>
              <a:rPr lang="en-US" dirty="0"/>
              <a:t>A B tree of order 4 is shown in the following image.</a:t>
            </a:r>
            <a:endParaRPr lang="en-IN" dirty="0"/>
          </a:p>
        </p:txBody>
      </p:sp>
      <p:sp>
        <p:nvSpPr>
          <p:cNvPr id="3" name="Title 2">
            <a:extLst>
              <a:ext uri="{FF2B5EF4-FFF2-40B4-BE49-F238E27FC236}">
                <a16:creationId xmlns:a16="http://schemas.microsoft.com/office/drawing/2014/main" id="{CA3BD9D8-3AC2-6444-B54A-E93912EA1135}"/>
              </a:ext>
            </a:extLst>
          </p:cNvPr>
          <p:cNvSpPr>
            <a:spLocks noGrp="1"/>
          </p:cNvSpPr>
          <p:nvPr>
            <p:ph type="title"/>
          </p:nvPr>
        </p:nvSpPr>
        <p:spPr/>
        <p:txBody>
          <a:bodyPr/>
          <a:lstStyle/>
          <a:p>
            <a:r>
              <a:rPr lang="en-IN" dirty="0"/>
              <a:t>B-Tree Data Structure</a:t>
            </a:r>
          </a:p>
        </p:txBody>
      </p:sp>
      <p:pic>
        <p:nvPicPr>
          <p:cNvPr id="9218" name="Picture 2" descr="B Tree">
            <a:extLst>
              <a:ext uri="{FF2B5EF4-FFF2-40B4-BE49-F238E27FC236}">
                <a16:creationId xmlns:a16="http://schemas.microsoft.com/office/drawing/2014/main" id="{4C6081A5-0E98-6875-77AC-C78A86EA2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49511"/>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455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EFED80-2DEA-65DD-8EE4-CB75C941CA35}"/>
              </a:ext>
            </a:extLst>
          </p:cNvPr>
          <p:cNvSpPr>
            <a:spLocks noGrp="1"/>
          </p:cNvSpPr>
          <p:nvPr>
            <p:ph sz="quarter" idx="12"/>
          </p:nvPr>
        </p:nvSpPr>
        <p:spPr/>
        <p:txBody>
          <a:bodyPr>
            <a:normAutofit fontScale="92500" lnSpcReduction="10000"/>
          </a:bodyPr>
          <a:lstStyle/>
          <a:p>
            <a:r>
              <a:rPr lang="en-US" dirty="0"/>
              <a:t>Search Operation</a:t>
            </a:r>
          </a:p>
          <a:p>
            <a:pPr lvl="1"/>
            <a:r>
              <a:rPr lang="en-US" dirty="0"/>
              <a:t>B Trees are comparable to Binary Search Trees in terms of searching. For example, let’s look for item 49 in the B Tree below. </a:t>
            </a:r>
          </a:p>
          <a:p>
            <a:pPr lvl="1"/>
            <a:r>
              <a:rPr lang="en-US" dirty="0"/>
              <a:t>The procedure will go somewhat like this:</a:t>
            </a:r>
          </a:p>
          <a:p>
            <a:pPr lvl="1"/>
            <a:r>
              <a:rPr lang="en-US" dirty="0"/>
              <a:t>Compare item 49 to node 78, which is the root node. Move to the left sub-tree since 49 &lt; 78.</a:t>
            </a:r>
          </a:p>
          <a:p>
            <a:pPr lvl="1"/>
            <a:r>
              <a:rPr lang="en-US" dirty="0"/>
              <a:t>Since 40 &lt; 49 &lt; 56, move to the right subtree of 40. If 49&gt;45, move to the right, and then compare and contrast 49.</a:t>
            </a:r>
          </a:p>
          <a:p>
            <a:pPr lvl="1"/>
            <a:r>
              <a:rPr lang="en-US" dirty="0"/>
              <a:t>Return if a match is found.</a:t>
            </a:r>
          </a:p>
          <a:p>
            <a:pPr lvl="1"/>
            <a:r>
              <a:rPr lang="en-US" dirty="0"/>
              <a:t>The height of the tree affects the search in a B tree. To search an element in a B tree, the search technique requires O(log n) time.</a:t>
            </a:r>
            <a:endParaRPr lang="en-IN" dirty="0"/>
          </a:p>
        </p:txBody>
      </p:sp>
      <p:sp>
        <p:nvSpPr>
          <p:cNvPr id="3" name="Title 2">
            <a:extLst>
              <a:ext uri="{FF2B5EF4-FFF2-40B4-BE49-F238E27FC236}">
                <a16:creationId xmlns:a16="http://schemas.microsoft.com/office/drawing/2014/main" id="{7BF7E1D7-753F-18DE-46A3-BAC5007912B1}"/>
              </a:ext>
            </a:extLst>
          </p:cNvPr>
          <p:cNvSpPr>
            <a:spLocks noGrp="1"/>
          </p:cNvSpPr>
          <p:nvPr>
            <p:ph type="title"/>
          </p:nvPr>
        </p:nvSpPr>
        <p:spPr/>
        <p:txBody>
          <a:bodyPr/>
          <a:lstStyle/>
          <a:p>
            <a:r>
              <a:rPr lang="en-IN" dirty="0"/>
              <a:t>Operations</a:t>
            </a:r>
          </a:p>
        </p:txBody>
      </p:sp>
    </p:spTree>
    <p:extLst>
      <p:ext uri="{BB962C8B-B14F-4D97-AF65-F5344CB8AC3E}">
        <p14:creationId xmlns:p14="http://schemas.microsoft.com/office/powerpoint/2010/main" val="2337250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7E1D7-753F-18DE-46A3-BAC5007912B1}"/>
              </a:ext>
            </a:extLst>
          </p:cNvPr>
          <p:cNvSpPr>
            <a:spLocks noGrp="1"/>
          </p:cNvSpPr>
          <p:nvPr>
            <p:ph type="title"/>
          </p:nvPr>
        </p:nvSpPr>
        <p:spPr/>
        <p:txBody>
          <a:bodyPr/>
          <a:lstStyle/>
          <a:p>
            <a:r>
              <a:rPr lang="en-IN" dirty="0"/>
              <a:t>Operations</a:t>
            </a:r>
          </a:p>
        </p:txBody>
      </p:sp>
      <p:pic>
        <p:nvPicPr>
          <p:cNvPr id="10242" name="Picture 2">
            <a:extLst>
              <a:ext uri="{FF2B5EF4-FFF2-40B4-BE49-F238E27FC236}">
                <a16:creationId xmlns:a16="http://schemas.microsoft.com/office/drawing/2014/main" id="{E3772EE9-EC31-ACCB-8178-ED7A1F1933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59" t="12404" r="8141" b="4909"/>
          <a:stretch/>
        </p:blipFill>
        <p:spPr bwMode="auto">
          <a:xfrm>
            <a:off x="293369" y="2157154"/>
            <a:ext cx="8440461" cy="203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8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17091C-FB17-2B32-8A3E-4C49627D8F7F}"/>
              </a:ext>
            </a:extLst>
          </p:cNvPr>
          <p:cNvSpPr>
            <a:spLocks noGrp="1"/>
          </p:cNvSpPr>
          <p:nvPr>
            <p:ph sz="quarter" idx="12"/>
          </p:nvPr>
        </p:nvSpPr>
        <p:spPr/>
        <p:txBody>
          <a:bodyPr>
            <a:normAutofit fontScale="92500" lnSpcReduction="20000"/>
          </a:bodyPr>
          <a:lstStyle/>
          <a:p>
            <a:r>
              <a:rPr lang="en-IN" dirty="0"/>
              <a:t>Insertion Operation</a:t>
            </a:r>
          </a:p>
          <a:p>
            <a:pPr lvl="1"/>
            <a:r>
              <a:rPr lang="en-US" dirty="0"/>
              <a:t>At the leaf node level, insertions are made. To place an item into B Tree, the following algorithm must be followed:</a:t>
            </a:r>
          </a:p>
          <a:p>
            <a:pPr lvl="1"/>
            <a:r>
              <a:rPr lang="en-US" dirty="0"/>
              <a:t>Navigate the B Tree until you find the suitable leaf node to insert the node at.</a:t>
            </a:r>
          </a:p>
          <a:p>
            <a:pPr lvl="1"/>
            <a:r>
              <a:rPr lang="en-US" dirty="0"/>
              <a:t>If there are fewer than m-1 keys in the leaf node, insert the elements in ascending order.</a:t>
            </a:r>
          </a:p>
          <a:p>
            <a:pPr lvl="1"/>
            <a:r>
              <a:rPr lang="en-US" dirty="0"/>
              <a:t>Otherwise, if the leaf node comprises m-1 keys, proceed to the next step.</a:t>
            </a:r>
          </a:p>
          <a:p>
            <a:pPr lvl="1"/>
            <a:r>
              <a:rPr lang="en-US" dirty="0"/>
              <a:t>In the rising sequence of elements, add the new element.</a:t>
            </a:r>
          </a:p>
          <a:p>
            <a:pPr lvl="1"/>
            <a:r>
              <a:rPr lang="en-US" dirty="0"/>
              <a:t>In the middle, divide the node into two nodes.</a:t>
            </a:r>
          </a:p>
          <a:p>
            <a:pPr lvl="1"/>
            <a:r>
              <a:rPr lang="en-US" dirty="0"/>
              <a:t>The median element should be pushed up to its parent node.</a:t>
            </a:r>
          </a:p>
          <a:p>
            <a:pPr lvl="1"/>
            <a:r>
              <a:rPr lang="en-US" dirty="0"/>
              <a:t>If the parent node has the same m-1 number of keys as the child node, split it as well using the very same steps.</a:t>
            </a:r>
            <a:endParaRPr lang="en-IN" dirty="0"/>
          </a:p>
        </p:txBody>
      </p:sp>
      <p:sp>
        <p:nvSpPr>
          <p:cNvPr id="3" name="Title 2">
            <a:extLst>
              <a:ext uri="{FF2B5EF4-FFF2-40B4-BE49-F238E27FC236}">
                <a16:creationId xmlns:a16="http://schemas.microsoft.com/office/drawing/2014/main" id="{7BF7E1D7-753F-18DE-46A3-BAC5007912B1}"/>
              </a:ext>
            </a:extLst>
          </p:cNvPr>
          <p:cNvSpPr>
            <a:spLocks noGrp="1"/>
          </p:cNvSpPr>
          <p:nvPr>
            <p:ph type="title"/>
          </p:nvPr>
        </p:nvSpPr>
        <p:spPr/>
        <p:txBody>
          <a:bodyPr/>
          <a:lstStyle/>
          <a:p>
            <a:r>
              <a:rPr lang="en-IN" dirty="0"/>
              <a:t>Operations</a:t>
            </a:r>
          </a:p>
        </p:txBody>
      </p:sp>
    </p:spTree>
    <p:extLst>
      <p:ext uri="{BB962C8B-B14F-4D97-AF65-F5344CB8AC3E}">
        <p14:creationId xmlns:p14="http://schemas.microsoft.com/office/powerpoint/2010/main" val="3478217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7E1D7-753F-18DE-46A3-BAC5007912B1}"/>
              </a:ext>
            </a:extLst>
          </p:cNvPr>
          <p:cNvSpPr>
            <a:spLocks noGrp="1"/>
          </p:cNvSpPr>
          <p:nvPr>
            <p:ph type="title"/>
          </p:nvPr>
        </p:nvSpPr>
        <p:spPr/>
        <p:txBody>
          <a:bodyPr/>
          <a:lstStyle/>
          <a:p>
            <a:r>
              <a:rPr lang="en-IN" dirty="0"/>
              <a:t>Operations</a:t>
            </a:r>
          </a:p>
        </p:txBody>
      </p:sp>
      <p:pic>
        <p:nvPicPr>
          <p:cNvPr id="9" name="Picture 8">
            <a:extLst>
              <a:ext uri="{FF2B5EF4-FFF2-40B4-BE49-F238E27FC236}">
                <a16:creationId xmlns:a16="http://schemas.microsoft.com/office/drawing/2014/main" id="{A5A48898-A809-28C3-5D90-3264106D70D0}"/>
              </a:ext>
            </a:extLst>
          </p:cNvPr>
          <p:cNvPicPr>
            <a:picLocks noChangeAspect="1"/>
          </p:cNvPicPr>
          <p:nvPr/>
        </p:nvPicPr>
        <p:blipFill>
          <a:blip r:embed="rId2"/>
          <a:stretch>
            <a:fillRect/>
          </a:stretch>
        </p:blipFill>
        <p:spPr>
          <a:xfrm>
            <a:off x="-8335" y="1752600"/>
            <a:ext cx="9144000" cy="3729629"/>
          </a:xfrm>
          <a:prstGeom prst="rect">
            <a:avLst/>
          </a:prstGeom>
        </p:spPr>
      </p:pic>
    </p:spTree>
    <p:extLst>
      <p:ext uri="{BB962C8B-B14F-4D97-AF65-F5344CB8AC3E}">
        <p14:creationId xmlns:p14="http://schemas.microsoft.com/office/powerpoint/2010/main" val="3643790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F7E1D7-753F-18DE-46A3-BAC5007912B1}"/>
              </a:ext>
            </a:extLst>
          </p:cNvPr>
          <p:cNvSpPr>
            <a:spLocks noGrp="1"/>
          </p:cNvSpPr>
          <p:nvPr>
            <p:ph type="title"/>
          </p:nvPr>
        </p:nvSpPr>
        <p:spPr/>
        <p:txBody>
          <a:bodyPr/>
          <a:lstStyle/>
          <a:p>
            <a:r>
              <a:rPr lang="en-IN" dirty="0"/>
              <a:t>Operations</a:t>
            </a:r>
          </a:p>
        </p:txBody>
      </p:sp>
      <p:pic>
        <p:nvPicPr>
          <p:cNvPr id="7" name="Picture 6">
            <a:extLst>
              <a:ext uri="{FF2B5EF4-FFF2-40B4-BE49-F238E27FC236}">
                <a16:creationId xmlns:a16="http://schemas.microsoft.com/office/drawing/2014/main" id="{A16F38C6-5D35-06A3-5414-F5293D345DB5}"/>
              </a:ext>
            </a:extLst>
          </p:cNvPr>
          <p:cNvPicPr>
            <a:picLocks noChangeAspect="1"/>
          </p:cNvPicPr>
          <p:nvPr/>
        </p:nvPicPr>
        <p:blipFill>
          <a:blip r:embed="rId2"/>
          <a:stretch>
            <a:fillRect/>
          </a:stretch>
        </p:blipFill>
        <p:spPr>
          <a:xfrm>
            <a:off x="0" y="1143000"/>
            <a:ext cx="9144000" cy="5424617"/>
          </a:xfrm>
          <a:prstGeom prst="rect">
            <a:avLst/>
          </a:prstGeom>
        </p:spPr>
      </p:pic>
    </p:spTree>
    <p:extLst>
      <p:ext uri="{BB962C8B-B14F-4D97-AF65-F5344CB8AC3E}">
        <p14:creationId xmlns:p14="http://schemas.microsoft.com/office/powerpoint/2010/main" val="58237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br>
              <a:rPr lang="en-US" dirty="0"/>
            </a:br>
            <a:r>
              <a:rPr lang="en-US" dirty="0"/>
              <a:t>Difference between Structured, Semi-structured and Unstructured data</a:t>
            </a:r>
            <a:br>
              <a:rPr lang="en-US" dirty="0"/>
            </a:br>
            <a:endParaRPr lang="en-IN" dirty="0"/>
          </a:p>
        </p:txBody>
      </p:sp>
      <p:graphicFrame>
        <p:nvGraphicFramePr>
          <p:cNvPr id="5" name="Table 4"/>
          <p:cNvGraphicFramePr>
            <a:graphicFrameLocks noGrp="1"/>
          </p:cNvGraphicFramePr>
          <p:nvPr/>
        </p:nvGraphicFramePr>
        <p:xfrm>
          <a:off x="228600" y="1295399"/>
          <a:ext cx="8763000" cy="5091321"/>
        </p:xfrm>
        <a:graphic>
          <a:graphicData uri="http://schemas.openxmlformats.org/drawingml/2006/table">
            <a:tbl>
              <a:tblPr/>
              <a:tblGrid>
                <a:gridCol w="2190750">
                  <a:extLst>
                    <a:ext uri="{9D8B030D-6E8A-4147-A177-3AD203B41FA5}">
                      <a16:colId xmlns:a16="http://schemas.microsoft.com/office/drawing/2014/main" val="20000"/>
                    </a:ext>
                  </a:extLst>
                </a:gridCol>
                <a:gridCol w="2190750">
                  <a:extLst>
                    <a:ext uri="{9D8B030D-6E8A-4147-A177-3AD203B41FA5}">
                      <a16:colId xmlns:a16="http://schemas.microsoft.com/office/drawing/2014/main" val="20001"/>
                    </a:ext>
                  </a:extLst>
                </a:gridCol>
                <a:gridCol w="21907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466919">
                <a:tc>
                  <a:txBody>
                    <a:bodyPr/>
                    <a:lstStyle/>
                    <a:p>
                      <a:pPr algn="ctr" fontAlgn="base"/>
                      <a:r>
                        <a:rPr lang="en-IN" sz="1400" b="1" cap="all">
                          <a:solidFill>
                            <a:srgbClr val="000000"/>
                          </a:solidFill>
                          <a:effectLst/>
                        </a:rPr>
                        <a:t>PROPERTIES</a:t>
                      </a:r>
                    </a:p>
                  </a:txBody>
                  <a:tcPr marL="28846" marR="28846" marT="28846" marB="28846" anchor="ctr">
                    <a:lnL>
                      <a:noFill/>
                    </a:lnL>
                    <a:lnR>
                      <a:noFill/>
                    </a:lnR>
                    <a:lnT>
                      <a:noFill/>
                    </a:lnT>
                    <a:lnB w="7620" cap="flat" cmpd="sng" algn="ctr">
                      <a:solidFill>
                        <a:srgbClr val="EDEDED"/>
                      </a:solidFill>
                      <a:prstDash val="solid"/>
                      <a:round/>
                      <a:headEnd type="none" w="med" len="med"/>
                      <a:tailEnd type="none" w="med" len="med"/>
                    </a:lnB>
                    <a:solidFill>
                      <a:srgbClr val="0F9D58"/>
                    </a:solidFill>
                  </a:tcPr>
                </a:tc>
                <a:tc>
                  <a:txBody>
                    <a:bodyPr/>
                    <a:lstStyle/>
                    <a:p>
                      <a:pPr algn="ctr" fontAlgn="base"/>
                      <a:r>
                        <a:rPr lang="en-IN" sz="1400" b="1" cap="all">
                          <a:solidFill>
                            <a:srgbClr val="000000"/>
                          </a:solidFill>
                          <a:effectLst/>
                        </a:rPr>
                        <a:t>STRUCTURED DATA</a:t>
                      </a:r>
                    </a:p>
                  </a:txBody>
                  <a:tcPr marL="28846" marR="28846" marT="28846" marB="28846" anchor="ctr">
                    <a:lnL>
                      <a:noFill/>
                    </a:lnL>
                    <a:lnR>
                      <a:noFill/>
                    </a:lnR>
                    <a:lnT>
                      <a:noFill/>
                    </a:lnT>
                    <a:lnB w="7620" cap="flat" cmpd="sng" algn="ctr">
                      <a:solidFill>
                        <a:srgbClr val="EDEDED"/>
                      </a:solidFill>
                      <a:prstDash val="solid"/>
                      <a:round/>
                      <a:headEnd type="none" w="med" len="med"/>
                      <a:tailEnd type="none" w="med" len="med"/>
                    </a:lnB>
                    <a:solidFill>
                      <a:srgbClr val="0F9D58"/>
                    </a:solidFill>
                  </a:tcPr>
                </a:tc>
                <a:tc>
                  <a:txBody>
                    <a:bodyPr/>
                    <a:lstStyle/>
                    <a:p>
                      <a:pPr algn="ctr" fontAlgn="base"/>
                      <a:r>
                        <a:rPr lang="en-IN" sz="1400" b="1" cap="all">
                          <a:solidFill>
                            <a:srgbClr val="000000"/>
                          </a:solidFill>
                          <a:effectLst/>
                        </a:rPr>
                        <a:t>SEMI-STRUCTURED DATA</a:t>
                      </a:r>
                    </a:p>
                  </a:txBody>
                  <a:tcPr marL="28846" marR="28846" marT="28846" marB="28846" anchor="ctr">
                    <a:lnL>
                      <a:noFill/>
                    </a:lnL>
                    <a:lnR>
                      <a:noFill/>
                    </a:lnR>
                    <a:lnT>
                      <a:noFill/>
                    </a:lnT>
                    <a:lnB w="7620" cap="flat" cmpd="sng" algn="ctr">
                      <a:solidFill>
                        <a:srgbClr val="EDEDED"/>
                      </a:solidFill>
                      <a:prstDash val="solid"/>
                      <a:round/>
                      <a:headEnd type="none" w="med" len="med"/>
                      <a:tailEnd type="none" w="med" len="med"/>
                    </a:lnB>
                    <a:solidFill>
                      <a:srgbClr val="0F9D58"/>
                    </a:solidFill>
                  </a:tcPr>
                </a:tc>
                <a:tc>
                  <a:txBody>
                    <a:bodyPr/>
                    <a:lstStyle/>
                    <a:p>
                      <a:pPr algn="ctr" fontAlgn="base"/>
                      <a:r>
                        <a:rPr lang="en-IN" sz="1400" b="1" cap="all">
                          <a:solidFill>
                            <a:srgbClr val="000000"/>
                          </a:solidFill>
                          <a:effectLst/>
                        </a:rPr>
                        <a:t>UNSTRUCTURED DATA</a:t>
                      </a:r>
                    </a:p>
                  </a:txBody>
                  <a:tcPr marL="28846" marR="28846" marT="28846" marB="28846" anchor="ctr">
                    <a:lnL>
                      <a:noFill/>
                    </a:lnL>
                    <a:lnR>
                      <a:noFill/>
                    </a:lnR>
                    <a:lnT>
                      <a:noFill/>
                    </a:lnT>
                    <a:lnB w="7620" cap="flat" cmpd="sng" algn="ctr">
                      <a:solidFill>
                        <a:srgbClr val="EDEDED"/>
                      </a:solidFill>
                      <a:prstDash val="solid"/>
                      <a:round/>
                      <a:headEnd type="none" w="med" len="med"/>
                      <a:tailEnd type="none" w="med" len="med"/>
                    </a:lnB>
                    <a:solidFill>
                      <a:srgbClr val="0F9D58"/>
                    </a:solidFill>
                  </a:tcPr>
                </a:tc>
                <a:extLst>
                  <a:ext uri="{0D108BD9-81ED-4DB2-BD59-A6C34878D82A}">
                    <a16:rowId xmlns:a16="http://schemas.microsoft.com/office/drawing/2014/main" val="10000"/>
                  </a:ext>
                </a:extLst>
              </a:tr>
              <a:tr h="459387">
                <a:tc>
                  <a:txBody>
                    <a:bodyPr/>
                    <a:lstStyle/>
                    <a:p>
                      <a:pPr algn="l" fontAlgn="base"/>
                      <a:r>
                        <a:rPr lang="en-IN" sz="1400" b="0">
                          <a:effectLst/>
                        </a:rPr>
                        <a:t>Technology</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based on Relational database table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based on XML/RDF</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based on character and binary data</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30502">
                <a:tc>
                  <a:txBody>
                    <a:bodyPr/>
                    <a:lstStyle/>
                    <a:p>
                      <a:pPr algn="l" fontAlgn="base"/>
                      <a:r>
                        <a:rPr lang="en-IN" sz="1400" b="0">
                          <a:effectLst/>
                        </a:rPr>
                        <a:t>Transaction management</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Matured transaction and various concurrency technique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Transaction is adapted from DBMS not matured</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No transaction management and no concurrency</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94945">
                <a:tc>
                  <a:txBody>
                    <a:bodyPr/>
                    <a:lstStyle/>
                    <a:p>
                      <a:pPr algn="l" fontAlgn="base"/>
                      <a:r>
                        <a:rPr lang="en-IN" sz="1400" b="0">
                          <a:effectLst/>
                        </a:rPr>
                        <a:t>Version management</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400" b="0">
                          <a:effectLst/>
                        </a:rPr>
                        <a:t>Versioning over tuples,row,tables</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Versioning over tuples or graph is possible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400" b="0">
                          <a:effectLst/>
                        </a:rPr>
                        <a:t>Versioned as whole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137172">
                <a:tc>
                  <a:txBody>
                    <a:bodyPr/>
                    <a:lstStyle/>
                    <a:p>
                      <a:pPr algn="l" fontAlgn="base"/>
                      <a:r>
                        <a:rPr lang="en-IN" sz="1400" b="0">
                          <a:effectLst/>
                        </a:rPr>
                        <a:t>Flexibility</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sehema dependent and less flexible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more flexible than structuded data but less than flexible than unstructured data</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very flexible and there is abbsence of schema</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94945">
                <a:tc>
                  <a:txBody>
                    <a:bodyPr/>
                    <a:lstStyle/>
                    <a:p>
                      <a:pPr algn="l" fontAlgn="base"/>
                      <a:r>
                        <a:rPr lang="en-IN" sz="1400" b="0">
                          <a:effectLst/>
                        </a:rPr>
                        <a:t>Scalability</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 is very difficult to scale DB schema</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It’s scaling is simpler than sstructured data</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400" b="0">
                          <a:effectLst/>
                        </a:rPr>
                        <a:t>It is very scalable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59387">
                <a:tc>
                  <a:txBody>
                    <a:bodyPr/>
                    <a:lstStyle/>
                    <a:p>
                      <a:pPr algn="l" fontAlgn="base"/>
                      <a:r>
                        <a:rPr lang="en-IN" sz="1400" b="0">
                          <a:effectLst/>
                        </a:rPr>
                        <a:t>Robustness</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400" b="0">
                          <a:effectLst/>
                        </a:rPr>
                        <a:t>Very robust</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400" b="0">
                          <a:effectLst/>
                        </a:rPr>
                        <a:t>New technology, not very spread</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tc>
                  <a:txBody>
                    <a:bodyPr/>
                    <a:lstStyle/>
                    <a:p>
                      <a:pPr algn="l" fontAlgn="base"/>
                      <a:r>
                        <a:rPr lang="en-IN" sz="1400" b="0">
                          <a:effectLst/>
                        </a:rPr>
                        <a:t>—</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w="7620"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94945">
                <a:tc>
                  <a:txBody>
                    <a:bodyPr/>
                    <a:lstStyle/>
                    <a:p>
                      <a:pPr algn="l" fontAlgn="base"/>
                      <a:r>
                        <a:rPr lang="en-IN" sz="1400" b="0">
                          <a:effectLst/>
                        </a:rPr>
                        <a:t>Query performance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US" sz="1400" b="0">
                          <a:effectLst/>
                        </a:rPr>
                        <a:t>Structured query allow complex joining</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US" sz="1400" b="0">
                          <a:effectLst/>
                        </a:rPr>
                        <a:t>Queries over anonymous nodes are possible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US" sz="1400" b="0" dirty="0">
                          <a:effectLst/>
                        </a:rPr>
                        <a:t>Only textual query are possible</a:t>
                      </a:r>
                    </a:p>
                  </a:txBody>
                  <a:tcPr marL="50480" marR="50480" marT="25240" marB="25240" anchor="ctr">
                    <a:lnL>
                      <a:noFill/>
                    </a:lnL>
                    <a:lnR>
                      <a:noFill/>
                    </a:lnR>
                    <a:lnT w="7620"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06707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pic>
        <p:nvPicPr>
          <p:cNvPr id="11266" name="Picture 2" descr="DBMS Language">
            <a:extLst>
              <a:ext uri="{FF2B5EF4-FFF2-40B4-BE49-F238E27FC236}">
                <a16:creationId xmlns:a16="http://schemas.microsoft.com/office/drawing/2014/main" id="{113298F7-ECDD-8C0B-9797-14F0C174D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6858000" cy="440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264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60FFB-FC68-F46B-0169-CE0F7B9936FF}"/>
              </a:ext>
            </a:extLst>
          </p:cNvPr>
          <p:cNvSpPr>
            <a:spLocks noGrp="1"/>
          </p:cNvSpPr>
          <p:nvPr>
            <p:ph type="title"/>
          </p:nvPr>
        </p:nvSpPr>
        <p:spPr/>
        <p:txBody>
          <a:bodyPr/>
          <a:lstStyle/>
          <a:p>
            <a:r>
              <a:rPr lang="en-IN" dirty="0"/>
              <a:t>Introduction to Data</a:t>
            </a:r>
          </a:p>
        </p:txBody>
      </p:sp>
      <p:pic>
        <p:nvPicPr>
          <p:cNvPr id="7" name="Picture 6">
            <a:extLst>
              <a:ext uri="{FF2B5EF4-FFF2-40B4-BE49-F238E27FC236}">
                <a16:creationId xmlns:a16="http://schemas.microsoft.com/office/drawing/2014/main" id="{4E548E93-2FD8-A15D-9E63-8017505390BB}"/>
              </a:ext>
            </a:extLst>
          </p:cNvPr>
          <p:cNvPicPr>
            <a:picLocks noChangeAspect="1"/>
          </p:cNvPicPr>
          <p:nvPr/>
        </p:nvPicPr>
        <p:blipFill>
          <a:blip r:embed="rId2"/>
          <a:stretch>
            <a:fillRect/>
          </a:stretch>
        </p:blipFill>
        <p:spPr>
          <a:xfrm>
            <a:off x="434598" y="1905000"/>
            <a:ext cx="8092058" cy="4114800"/>
          </a:xfrm>
          <a:prstGeom prst="rect">
            <a:avLst/>
          </a:prstGeom>
        </p:spPr>
      </p:pic>
    </p:spTree>
    <p:extLst>
      <p:ext uri="{BB962C8B-B14F-4D97-AF65-F5344CB8AC3E}">
        <p14:creationId xmlns:p14="http://schemas.microsoft.com/office/powerpoint/2010/main" val="4035364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Data Definition Language (DDL)</a:t>
            </a:r>
          </a:p>
          <a:p>
            <a:pPr lvl="1"/>
            <a:r>
              <a:rPr lang="en-US" dirty="0"/>
              <a:t>DDL stands for Data Definition Language. It is used to define database structure or pattern.</a:t>
            </a:r>
          </a:p>
          <a:p>
            <a:pPr lvl="1"/>
            <a:r>
              <a:rPr lang="en-US" dirty="0"/>
              <a:t>It is used to create schema, tables, indexes, constraints, etc. in the database.</a:t>
            </a:r>
          </a:p>
          <a:p>
            <a:pPr lvl="1"/>
            <a:r>
              <a:rPr lang="en-US" dirty="0"/>
              <a:t>Using the DDL statements, you can create the skeleton of the database.</a:t>
            </a:r>
          </a:p>
          <a:p>
            <a:pPr lvl="1"/>
            <a:r>
              <a:rPr lang="en-US" dirty="0"/>
              <a:t>Data definition language is used to store the information of metadata like the number of tables and schemas, their names, indexes, columns in each table, constraints, etc.</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2382230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Here are some tasks that come under DDL:</a:t>
            </a:r>
          </a:p>
          <a:p>
            <a:pPr lvl="1"/>
            <a:r>
              <a:rPr lang="en-US" dirty="0"/>
              <a:t>Create: It is used to create objects in the database.</a:t>
            </a:r>
          </a:p>
          <a:p>
            <a:pPr lvl="1"/>
            <a:r>
              <a:rPr lang="en-US" dirty="0"/>
              <a:t>Alter: It is used to alter the structure of the database.</a:t>
            </a:r>
          </a:p>
          <a:p>
            <a:pPr lvl="1"/>
            <a:r>
              <a:rPr lang="en-US" dirty="0"/>
              <a:t>Drop: It is used to delete objects from the database.</a:t>
            </a:r>
          </a:p>
          <a:p>
            <a:pPr lvl="1"/>
            <a:r>
              <a:rPr lang="en-US" dirty="0"/>
              <a:t>Truncate: It is used to remove all records from a table.</a:t>
            </a:r>
          </a:p>
          <a:p>
            <a:pPr lvl="1"/>
            <a:r>
              <a:rPr lang="en-US" dirty="0"/>
              <a:t>Rename: It is used to rename an object.</a:t>
            </a:r>
          </a:p>
          <a:p>
            <a:pPr lvl="1"/>
            <a:r>
              <a:rPr lang="en-US" dirty="0"/>
              <a:t>Comment: It is used to comment on the data dictionary.</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133347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Data Manipulation Language (DML)</a:t>
            </a:r>
          </a:p>
          <a:p>
            <a:pPr lvl="1"/>
            <a:r>
              <a:rPr lang="en-US" dirty="0"/>
              <a:t>DML stands for Data Manipulation Language. It is used for accessing and manipulating data in a database. </a:t>
            </a:r>
          </a:p>
          <a:p>
            <a:pPr lvl="1"/>
            <a:r>
              <a:rPr lang="en-US" dirty="0"/>
              <a:t>It handles user requests.</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3333049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fontScale="92500"/>
          </a:bodyPr>
          <a:lstStyle/>
          <a:p>
            <a:r>
              <a:rPr lang="en-US" dirty="0"/>
              <a:t>Select: It is used to retrieve data from a database.</a:t>
            </a:r>
          </a:p>
          <a:p>
            <a:r>
              <a:rPr lang="en-US" dirty="0"/>
              <a:t>Insert: It is used to insert data into a table.</a:t>
            </a:r>
          </a:p>
          <a:p>
            <a:r>
              <a:rPr lang="en-US" dirty="0"/>
              <a:t>Update: It is used to update existing data within a table.</a:t>
            </a:r>
          </a:p>
          <a:p>
            <a:r>
              <a:rPr lang="en-US" dirty="0"/>
              <a:t>Delete: It is used to delete all records from a table.</a:t>
            </a:r>
          </a:p>
          <a:p>
            <a:r>
              <a:rPr lang="en-US" dirty="0"/>
              <a:t>Merge: It performs UPSERT operation, i.e., insert or update operations.</a:t>
            </a:r>
          </a:p>
          <a:p>
            <a:r>
              <a:rPr lang="en-US" dirty="0"/>
              <a:t>Call: It is used to call a structured query language or a Java subprogram.</a:t>
            </a:r>
          </a:p>
          <a:p>
            <a:r>
              <a:rPr lang="en-US" dirty="0"/>
              <a:t>Explain Plan: It has the parameter of explaining data.</a:t>
            </a:r>
          </a:p>
          <a:p>
            <a:r>
              <a:rPr lang="en-US" dirty="0"/>
              <a:t>Lock Table: It controls concurrency.</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527720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Data Control Language (DCL)</a:t>
            </a:r>
          </a:p>
          <a:p>
            <a:pPr lvl="1"/>
            <a:r>
              <a:rPr lang="en-US" dirty="0"/>
              <a:t>DCL stands for Data Control Language. It is used to retrieve the stored or saved data.</a:t>
            </a:r>
          </a:p>
          <a:p>
            <a:pPr lvl="1"/>
            <a:r>
              <a:rPr lang="en-US" dirty="0"/>
              <a:t>The DCL execution is transactional. It also has rollback parameters.</a:t>
            </a:r>
          </a:p>
          <a:p>
            <a:pPr lvl="1"/>
            <a:r>
              <a:rPr lang="en-US" dirty="0"/>
              <a:t>(But in Oracle database, the execution of data control language does not have the feature of rolling back.)</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1955555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Here are some tasks that come under DCL:</a:t>
            </a:r>
          </a:p>
          <a:p>
            <a:pPr lvl="1"/>
            <a:r>
              <a:rPr lang="en-US" dirty="0"/>
              <a:t>Grant: It is used to give user access privileges to a database.</a:t>
            </a:r>
          </a:p>
          <a:p>
            <a:pPr lvl="1"/>
            <a:r>
              <a:rPr lang="en-US" dirty="0"/>
              <a:t>Revoke: It is used to take back permissions from the user.</a:t>
            </a:r>
          </a:p>
          <a:p>
            <a:r>
              <a:rPr lang="en-US" dirty="0"/>
              <a:t>There are the following operations which have the authorization of Revoke:</a:t>
            </a:r>
          </a:p>
          <a:p>
            <a:r>
              <a:rPr lang="en-US" dirty="0"/>
              <a:t>CONNECT, INSERT, USAGE, EXECUTE, DELETE, UPDATE and SELECT.</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580250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2F8B1-299D-830A-D99A-A451F22124D2}"/>
              </a:ext>
            </a:extLst>
          </p:cNvPr>
          <p:cNvSpPr>
            <a:spLocks noGrp="1"/>
          </p:cNvSpPr>
          <p:nvPr>
            <p:ph sz="quarter" idx="12"/>
          </p:nvPr>
        </p:nvSpPr>
        <p:spPr/>
        <p:txBody>
          <a:bodyPr>
            <a:normAutofit/>
          </a:bodyPr>
          <a:lstStyle/>
          <a:p>
            <a:r>
              <a:rPr lang="en-US" dirty="0"/>
              <a:t>Transaction Control Language (TCL)</a:t>
            </a:r>
          </a:p>
          <a:p>
            <a:pPr lvl="1"/>
            <a:r>
              <a:rPr lang="en-US" dirty="0"/>
              <a:t>TCL is used to run the changes made by the DML statement. TCL can be grouped into a logical transaction.</a:t>
            </a:r>
          </a:p>
          <a:p>
            <a:r>
              <a:rPr lang="en-US" dirty="0"/>
              <a:t>Here are some tasks that come under TCL:</a:t>
            </a:r>
          </a:p>
          <a:p>
            <a:pPr lvl="1"/>
            <a:r>
              <a:rPr lang="en-US" dirty="0"/>
              <a:t>Commit: It is used to save the transaction on the database.</a:t>
            </a:r>
          </a:p>
          <a:p>
            <a:pPr lvl="1"/>
            <a:r>
              <a:rPr lang="en-US" dirty="0"/>
              <a:t>Rollback: It is used to restore the database to original since the last Commit.</a:t>
            </a:r>
            <a:endParaRPr lang="en-IN" dirty="0"/>
          </a:p>
        </p:txBody>
      </p:sp>
      <p:sp>
        <p:nvSpPr>
          <p:cNvPr id="3" name="Title 2">
            <a:extLst>
              <a:ext uri="{FF2B5EF4-FFF2-40B4-BE49-F238E27FC236}">
                <a16:creationId xmlns:a16="http://schemas.microsoft.com/office/drawing/2014/main" id="{1533F49D-FE24-3E20-B554-0D7C27821275}"/>
              </a:ext>
            </a:extLst>
          </p:cNvPr>
          <p:cNvSpPr>
            <a:spLocks noGrp="1"/>
          </p:cNvSpPr>
          <p:nvPr>
            <p:ph type="title"/>
          </p:nvPr>
        </p:nvSpPr>
        <p:spPr/>
        <p:txBody>
          <a:bodyPr/>
          <a:lstStyle/>
          <a:p>
            <a:r>
              <a:rPr lang="en-IN" dirty="0"/>
              <a:t>Database Languages </a:t>
            </a:r>
          </a:p>
        </p:txBody>
      </p:sp>
    </p:spTree>
    <p:extLst>
      <p:ext uri="{BB962C8B-B14F-4D97-AF65-F5344CB8AC3E}">
        <p14:creationId xmlns:p14="http://schemas.microsoft.com/office/powerpoint/2010/main" val="881197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0C1B84-31D1-F01A-23FC-88CB70FEC5D5}"/>
              </a:ext>
            </a:extLst>
          </p:cNvPr>
          <p:cNvSpPr>
            <a:spLocks noGrp="1"/>
          </p:cNvSpPr>
          <p:nvPr>
            <p:ph sz="quarter" idx="12"/>
          </p:nvPr>
        </p:nvSpPr>
        <p:spPr/>
        <p:txBody>
          <a:bodyPr>
            <a:normAutofit/>
          </a:bodyPr>
          <a:lstStyle/>
          <a:p>
            <a:r>
              <a:rPr lang="en-US" dirty="0"/>
              <a:t>Procedural Language: In procedural languages, the program code is written as a sequence of instructions.</a:t>
            </a:r>
          </a:p>
          <a:p>
            <a:r>
              <a:rPr lang="en-US" dirty="0"/>
              <a:t>User must specify “what to do” and “how to do” (step by step procedure). </a:t>
            </a:r>
          </a:p>
          <a:p>
            <a:r>
              <a:rPr lang="en-US" dirty="0"/>
              <a:t>These instructions are executed in the sequential order. </a:t>
            </a:r>
          </a:p>
          <a:p>
            <a:r>
              <a:rPr lang="en-US" dirty="0"/>
              <a:t>These instructions are written to solve specific problems.</a:t>
            </a:r>
          </a:p>
          <a:p>
            <a:r>
              <a:rPr lang="en-US" dirty="0"/>
              <a:t>Examples of Procedural languages:</a:t>
            </a:r>
          </a:p>
          <a:p>
            <a:pPr lvl="1"/>
            <a:r>
              <a:rPr lang="en-US" dirty="0"/>
              <a:t>FORTRAN, COBOL, ALGOL, BASIC, C and Pascal.</a:t>
            </a:r>
            <a:endParaRPr lang="en-IN" dirty="0"/>
          </a:p>
        </p:txBody>
      </p:sp>
      <p:sp>
        <p:nvSpPr>
          <p:cNvPr id="3" name="Title 2">
            <a:extLst>
              <a:ext uri="{FF2B5EF4-FFF2-40B4-BE49-F238E27FC236}">
                <a16:creationId xmlns:a16="http://schemas.microsoft.com/office/drawing/2014/main" id="{AA746910-97BF-1093-E587-2FAD724DBAF4}"/>
              </a:ext>
            </a:extLst>
          </p:cNvPr>
          <p:cNvSpPr>
            <a:spLocks noGrp="1"/>
          </p:cNvSpPr>
          <p:nvPr>
            <p:ph type="title"/>
          </p:nvPr>
        </p:nvSpPr>
        <p:spPr/>
        <p:txBody>
          <a:bodyPr/>
          <a:lstStyle/>
          <a:p>
            <a:r>
              <a:rPr lang="en-IN" dirty="0"/>
              <a:t>Procedural &amp; Non-Procedural programming language</a:t>
            </a:r>
          </a:p>
        </p:txBody>
      </p:sp>
    </p:spTree>
    <p:extLst>
      <p:ext uri="{BB962C8B-B14F-4D97-AF65-F5344CB8AC3E}">
        <p14:creationId xmlns:p14="http://schemas.microsoft.com/office/powerpoint/2010/main" val="2097818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0C1B84-31D1-F01A-23FC-88CB70FEC5D5}"/>
              </a:ext>
            </a:extLst>
          </p:cNvPr>
          <p:cNvSpPr>
            <a:spLocks noGrp="1"/>
          </p:cNvSpPr>
          <p:nvPr>
            <p:ph sz="quarter" idx="12"/>
          </p:nvPr>
        </p:nvSpPr>
        <p:spPr/>
        <p:txBody>
          <a:bodyPr>
            <a:normAutofit/>
          </a:bodyPr>
          <a:lstStyle/>
          <a:p>
            <a:r>
              <a:rPr lang="en-US" dirty="0"/>
              <a:t>Non-Procedural Language: In the non-procedural languages, the user must specify only “what to do” and not “how to do”. </a:t>
            </a:r>
          </a:p>
          <a:p>
            <a:r>
              <a:rPr lang="en-US" dirty="0"/>
              <a:t>It is also known as an applicative or functional language. </a:t>
            </a:r>
          </a:p>
          <a:p>
            <a:r>
              <a:rPr lang="en-US" dirty="0"/>
              <a:t>It involves the development of the functions from other functions to construct more complex functions.</a:t>
            </a:r>
          </a:p>
          <a:p>
            <a:r>
              <a:rPr lang="en-US" dirty="0"/>
              <a:t>Examples of Non-Procedural languages:</a:t>
            </a:r>
          </a:p>
          <a:p>
            <a:pPr lvl="1"/>
            <a:r>
              <a:rPr lang="en-US" dirty="0"/>
              <a:t>SQL, PROLOG, LISP.</a:t>
            </a:r>
            <a:endParaRPr lang="en-IN" dirty="0"/>
          </a:p>
        </p:txBody>
      </p:sp>
      <p:sp>
        <p:nvSpPr>
          <p:cNvPr id="3" name="Title 2">
            <a:extLst>
              <a:ext uri="{FF2B5EF4-FFF2-40B4-BE49-F238E27FC236}">
                <a16:creationId xmlns:a16="http://schemas.microsoft.com/office/drawing/2014/main" id="{AA746910-97BF-1093-E587-2FAD724DBAF4}"/>
              </a:ext>
            </a:extLst>
          </p:cNvPr>
          <p:cNvSpPr>
            <a:spLocks noGrp="1"/>
          </p:cNvSpPr>
          <p:nvPr>
            <p:ph type="title"/>
          </p:nvPr>
        </p:nvSpPr>
        <p:spPr/>
        <p:txBody>
          <a:bodyPr/>
          <a:lstStyle/>
          <a:p>
            <a:r>
              <a:rPr lang="en-IN" dirty="0"/>
              <a:t>Procedural &amp; Non-Procedural programming language</a:t>
            </a:r>
          </a:p>
        </p:txBody>
      </p:sp>
    </p:spTree>
    <p:extLst>
      <p:ext uri="{BB962C8B-B14F-4D97-AF65-F5344CB8AC3E}">
        <p14:creationId xmlns:p14="http://schemas.microsoft.com/office/powerpoint/2010/main" val="272773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746910-97BF-1093-E587-2FAD724DBAF4}"/>
              </a:ext>
            </a:extLst>
          </p:cNvPr>
          <p:cNvSpPr>
            <a:spLocks noGrp="1"/>
          </p:cNvSpPr>
          <p:nvPr>
            <p:ph type="title"/>
          </p:nvPr>
        </p:nvSpPr>
        <p:spPr/>
        <p:txBody>
          <a:bodyPr/>
          <a:lstStyle/>
          <a:p>
            <a:r>
              <a:rPr lang="en-IN" dirty="0"/>
              <a:t>Procedural &amp; Non-Procedural programming language</a:t>
            </a:r>
          </a:p>
        </p:txBody>
      </p:sp>
      <p:pic>
        <p:nvPicPr>
          <p:cNvPr id="7" name="Picture 6">
            <a:extLst>
              <a:ext uri="{FF2B5EF4-FFF2-40B4-BE49-F238E27FC236}">
                <a16:creationId xmlns:a16="http://schemas.microsoft.com/office/drawing/2014/main" id="{7B437779-96A7-DC8D-C9AE-4275D2E32E65}"/>
              </a:ext>
            </a:extLst>
          </p:cNvPr>
          <p:cNvPicPr>
            <a:picLocks noChangeAspect="1"/>
          </p:cNvPicPr>
          <p:nvPr/>
        </p:nvPicPr>
        <p:blipFill>
          <a:blip r:embed="rId2"/>
          <a:stretch>
            <a:fillRect/>
          </a:stretch>
        </p:blipFill>
        <p:spPr>
          <a:xfrm>
            <a:off x="152400" y="1524000"/>
            <a:ext cx="8816448" cy="4729962"/>
          </a:xfrm>
          <a:prstGeom prst="rect">
            <a:avLst/>
          </a:prstGeom>
        </p:spPr>
      </p:pic>
    </p:spTree>
    <p:extLst>
      <p:ext uri="{BB962C8B-B14F-4D97-AF65-F5344CB8AC3E}">
        <p14:creationId xmlns:p14="http://schemas.microsoft.com/office/powerpoint/2010/main" val="72124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7ED023-3717-973F-4C24-3BAD13EFC8F4}"/>
              </a:ext>
            </a:extLst>
          </p:cNvPr>
          <p:cNvSpPr>
            <a:spLocks noGrp="1"/>
          </p:cNvSpPr>
          <p:nvPr>
            <p:ph sz="quarter" idx="12"/>
          </p:nvPr>
        </p:nvSpPr>
        <p:spPr/>
        <p:txBody>
          <a:bodyPr/>
          <a:lstStyle/>
          <a:p>
            <a:r>
              <a:rPr lang="en-US" dirty="0"/>
              <a:t>Data are units of information.</a:t>
            </a:r>
          </a:p>
          <a:p>
            <a:r>
              <a:rPr lang="en-US" dirty="0"/>
              <a:t>Data can be collected on any topic and for any purpose, meaning that it is used in everything from scientific research and finance to business management and retail.</a:t>
            </a:r>
            <a:endParaRPr lang="en-IN" dirty="0"/>
          </a:p>
        </p:txBody>
      </p:sp>
      <p:sp>
        <p:nvSpPr>
          <p:cNvPr id="3" name="Title 2">
            <a:extLst>
              <a:ext uri="{FF2B5EF4-FFF2-40B4-BE49-F238E27FC236}">
                <a16:creationId xmlns:a16="http://schemas.microsoft.com/office/drawing/2014/main" id="{FAD60FFB-FC68-F46B-0169-CE0F7B9936FF}"/>
              </a:ext>
            </a:extLst>
          </p:cNvPr>
          <p:cNvSpPr>
            <a:spLocks noGrp="1"/>
          </p:cNvSpPr>
          <p:nvPr>
            <p:ph type="title"/>
          </p:nvPr>
        </p:nvSpPr>
        <p:spPr/>
        <p:txBody>
          <a:bodyPr/>
          <a:lstStyle/>
          <a:p>
            <a:r>
              <a:rPr lang="en-IN" dirty="0"/>
              <a:t>Introduction to Data</a:t>
            </a:r>
          </a:p>
        </p:txBody>
      </p:sp>
      <p:pic>
        <p:nvPicPr>
          <p:cNvPr id="3074" name="Picture 2" descr="What is Data Spider Diagram">
            <a:extLst>
              <a:ext uri="{FF2B5EF4-FFF2-40B4-BE49-F238E27FC236}">
                <a16:creationId xmlns:a16="http://schemas.microsoft.com/office/drawing/2014/main" id="{41DDDCCE-0452-D316-0AA6-05CC3323A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9" y="3836193"/>
            <a:ext cx="4780073" cy="2717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728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5CC6F-663B-8AD8-30C0-A1A83FCB0EB6}"/>
              </a:ext>
            </a:extLst>
          </p:cNvPr>
          <p:cNvSpPr>
            <a:spLocks noGrp="1"/>
          </p:cNvSpPr>
          <p:nvPr>
            <p:ph type="title"/>
          </p:nvPr>
        </p:nvSpPr>
        <p:spPr/>
        <p:txBody>
          <a:bodyPr/>
          <a:lstStyle/>
          <a:p>
            <a:r>
              <a:rPr lang="en-IN" dirty="0"/>
              <a:t>Introduction to MySQL</a:t>
            </a:r>
          </a:p>
        </p:txBody>
      </p:sp>
      <p:pic>
        <p:nvPicPr>
          <p:cNvPr id="5" name="Picture 4">
            <a:extLst>
              <a:ext uri="{FF2B5EF4-FFF2-40B4-BE49-F238E27FC236}">
                <a16:creationId xmlns:a16="http://schemas.microsoft.com/office/drawing/2014/main" id="{314AE5AC-D727-86C3-890C-580D07B6689F}"/>
              </a:ext>
            </a:extLst>
          </p:cNvPr>
          <p:cNvPicPr>
            <a:picLocks noChangeAspect="1"/>
          </p:cNvPicPr>
          <p:nvPr/>
        </p:nvPicPr>
        <p:blipFill>
          <a:blip r:embed="rId2"/>
          <a:stretch>
            <a:fillRect/>
          </a:stretch>
        </p:blipFill>
        <p:spPr>
          <a:xfrm>
            <a:off x="461035" y="1447800"/>
            <a:ext cx="7920965" cy="5200213"/>
          </a:xfrm>
          <a:prstGeom prst="rect">
            <a:avLst/>
          </a:prstGeom>
        </p:spPr>
      </p:pic>
    </p:spTree>
    <p:extLst>
      <p:ext uri="{BB962C8B-B14F-4D97-AF65-F5344CB8AC3E}">
        <p14:creationId xmlns:p14="http://schemas.microsoft.com/office/powerpoint/2010/main" val="2590846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5CC6F-663B-8AD8-30C0-A1A83FCB0EB6}"/>
              </a:ext>
            </a:extLst>
          </p:cNvPr>
          <p:cNvSpPr>
            <a:spLocks noGrp="1"/>
          </p:cNvSpPr>
          <p:nvPr>
            <p:ph type="title"/>
          </p:nvPr>
        </p:nvSpPr>
        <p:spPr/>
        <p:txBody>
          <a:bodyPr/>
          <a:lstStyle/>
          <a:p>
            <a:r>
              <a:rPr lang="en-IN" dirty="0"/>
              <a:t> MySQL History</a:t>
            </a:r>
          </a:p>
        </p:txBody>
      </p:sp>
      <p:pic>
        <p:nvPicPr>
          <p:cNvPr id="4" name="Picture 3">
            <a:extLst>
              <a:ext uri="{FF2B5EF4-FFF2-40B4-BE49-F238E27FC236}">
                <a16:creationId xmlns:a16="http://schemas.microsoft.com/office/drawing/2014/main" id="{91F51EC7-2133-A403-717A-EF25EF6374E9}"/>
              </a:ext>
            </a:extLst>
          </p:cNvPr>
          <p:cNvPicPr>
            <a:picLocks noChangeAspect="1"/>
          </p:cNvPicPr>
          <p:nvPr/>
        </p:nvPicPr>
        <p:blipFill>
          <a:blip r:embed="rId2"/>
          <a:stretch>
            <a:fillRect/>
          </a:stretch>
        </p:blipFill>
        <p:spPr>
          <a:xfrm>
            <a:off x="291400" y="1522979"/>
            <a:ext cx="8561200" cy="4492155"/>
          </a:xfrm>
          <a:prstGeom prst="rect">
            <a:avLst/>
          </a:prstGeom>
        </p:spPr>
      </p:pic>
    </p:spTree>
    <p:extLst>
      <p:ext uri="{BB962C8B-B14F-4D97-AF65-F5344CB8AC3E}">
        <p14:creationId xmlns:p14="http://schemas.microsoft.com/office/powerpoint/2010/main" val="3817465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5CC6F-663B-8AD8-30C0-A1A83FCB0EB6}"/>
              </a:ext>
            </a:extLst>
          </p:cNvPr>
          <p:cNvSpPr>
            <a:spLocks noGrp="1"/>
          </p:cNvSpPr>
          <p:nvPr>
            <p:ph type="title"/>
          </p:nvPr>
        </p:nvSpPr>
        <p:spPr/>
        <p:txBody>
          <a:bodyPr/>
          <a:lstStyle/>
          <a:p>
            <a:r>
              <a:rPr lang="en-IN" dirty="0"/>
              <a:t> MySQL Products</a:t>
            </a:r>
          </a:p>
        </p:txBody>
      </p:sp>
      <p:pic>
        <p:nvPicPr>
          <p:cNvPr id="5" name="Picture 4">
            <a:extLst>
              <a:ext uri="{FF2B5EF4-FFF2-40B4-BE49-F238E27FC236}">
                <a16:creationId xmlns:a16="http://schemas.microsoft.com/office/drawing/2014/main" id="{59C3E896-D21A-00EB-E914-E05FC312783C}"/>
              </a:ext>
            </a:extLst>
          </p:cNvPr>
          <p:cNvPicPr>
            <a:picLocks noChangeAspect="1"/>
          </p:cNvPicPr>
          <p:nvPr/>
        </p:nvPicPr>
        <p:blipFill>
          <a:blip r:embed="rId2"/>
          <a:stretch>
            <a:fillRect/>
          </a:stretch>
        </p:blipFill>
        <p:spPr>
          <a:xfrm>
            <a:off x="461035" y="1447800"/>
            <a:ext cx="8184685" cy="4953000"/>
          </a:xfrm>
          <a:prstGeom prst="rect">
            <a:avLst/>
          </a:prstGeom>
        </p:spPr>
      </p:pic>
    </p:spTree>
    <p:extLst>
      <p:ext uri="{BB962C8B-B14F-4D97-AF65-F5344CB8AC3E}">
        <p14:creationId xmlns:p14="http://schemas.microsoft.com/office/powerpoint/2010/main" val="1819656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889C2-8FCA-EB0C-CF80-20BD0D4C29C2}"/>
              </a:ext>
            </a:extLst>
          </p:cNvPr>
          <p:cNvSpPr>
            <a:spLocks noGrp="1"/>
          </p:cNvSpPr>
          <p:nvPr>
            <p:ph type="title"/>
          </p:nvPr>
        </p:nvSpPr>
        <p:spPr/>
        <p:txBody>
          <a:bodyPr/>
          <a:lstStyle/>
          <a:p>
            <a:r>
              <a:rPr lang="en-IN" dirty="0"/>
              <a:t>MySQL Versions</a:t>
            </a:r>
          </a:p>
        </p:txBody>
      </p:sp>
      <p:pic>
        <p:nvPicPr>
          <p:cNvPr id="5" name="Picture 4">
            <a:extLst>
              <a:ext uri="{FF2B5EF4-FFF2-40B4-BE49-F238E27FC236}">
                <a16:creationId xmlns:a16="http://schemas.microsoft.com/office/drawing/2014/main" id="{5B986EBD-A863-3D3D-F04E-F21D53AD175E}"/>
              </a:ext>
            </a:extLst>
          </p:cNvPr>
          <p:cNvPicPr>
            <a:picLocks noChangeAspect="1"/>
          </p:cNvPicPr>
          <p:nvPr/>
        </p:nvPicPr>
        <p:blipFill>
          <a:blip r:embed="rId2"/>
          <a:stretch>
            <a:fillRect/>
          </a:stretch>
        </p:blipFill>
        <p:spPr>
          <a:xfrm>
            <a:off x="453259" y="1447800"/>
            <a:ext cx="8311153" cy="4343400"/>
          </a:xfrm>
          <a:prstGeom prst="rect">
            <a:avLst/>
          </a:prstGeom>
        </p:spPr>
      </p:pic>
    </p:spTree>
    <p:extLst>
      <p:ext uri="{BB962C8B-B14F-4D97-AF65-F5344CB8AC3E}">
        <p14:creationId xmlns:p14="http://schemas.microsoft.com/office/powerpoint/2010/main" val="1159496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D9743D-9D1F-6CDC-1628-85473020843B}"/>
              </a:ext>
            </a:extLst>
          </p:cNvPr>
          <p:cNvSpPr>
            <a:spLocks noGrp="1"/>
          </p:cNvSpPr>
          <p:nvPr>
            <p:ph type="title"/>
          </p:nvPr>
        </p:nvSpPr>
        <p:spPr/>
        <p:txBody>
          <a:bodyPr/>
          <a:lstStyle/>
          <a:p>
            <a:r>
              <a:rPr lang="en-IN" dirty="0"/>
              <a:t>MySQL: characteristics</a:t>
            </a:r>
          </a:p>
        </p:txBody>
      </p:sp>
      <p:pic>
        <p:nvPicPr>
          <p:cNvPr id="5" name="Picture 4">
            <a:extLst>
              <a:ext uri="{FF2B5EF4-FFF2-40B4-BE49-F238E27FC236}">
                <a16:creationId xmlns:a16="http://schemas.microsoft.com/office/drawing/2014/main" id="{EE166689-6871-8B8F-A14C-6E99AAF58E0A}"/>
              </a:ext>
            </a:extLst>
          </p:cNvPr>
          <p:cNvPicPr>
            <a:picLocks noChangeAspect="1"/>
          </p:cNvPicPr>
          <p:nvPr/>
        </p:nvPicPr>
        <p:blipFill rotWithShape="1">
          <a:blip r:embed="rId2"/>
          <a:srcRect t="7042" b="1416"/>
          <a:stretch/>
        </p:blipFill>
        <p:spPr>
          <a:xfrm>
            <a:off x="304800" y="1600200"/>
            <a:ext cx="8653553" cy="4648200"/>
          </a:xfrm>
          <a:prstGeom prst="rect">
            <a:avLst/>
          </a:prstGeom>
        </p:spPr>
      </p:pic>
    </p:spTree>
    <p:extLst>
      <p:ext uri="{BB962C8B-B14F-4D97-AF65-F5344CB8AC3E}">
        <p14:creationId xmlns:p14="http://schemas.microsoft.com/office/powerpoint/2010/main" val="2993978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D9743D-9D1F-6CDC-1628-85473020843B}"/>
              </a:ext>
            </a:extLst>
          </p:cNvPr>
          <p:cNvSpPr>
            <a:spLocks noGrp="1"/>
          </p:cNvSpPr>
          <p:nvPr>
            <p:ph type="title"/>
          </p:nvPr>
        </p:nvSpPr>
        <p:spPr/>
        <p:txBody>
          <a:bodyPr/>
          <a:lstStyle/>
          <a:p>
            <a:r>
              <a:rPr lang="en-IN" dirty="0"/>
              <a:t>MySQL: Features and Benefits</a:t>
            </a:r>
          </a:p>
        </p:txBody>
      </p:sp>
      <p:pic>
        <p:nvPicPr>
          <p:cNvPr id="4" name="Picture 3">
            <a:extLst>
              <a:ext uri="{FF2B5EF4-FFF2-40B4-BE49-F238E27FC236}">
                <a16:creationId xmlns:a16="http://schemas.microsoft.com/office/drawing/2014/main" id="{2A10D8A1-F4EF-D32E-A8F2-E87F8A1B870D}"/>
              </a:ext>
            </a:extLst>
          </p:cNvPr>
          <p:cNvPicPr>
            <a:picLocks noChangeAspect="1"/>
          </p:cNvPicPr>
          <p:nvPr/>
        </p:nvPicPr>
        <p:blipFill>
          <a:blip r:embed="rId2"/>
          <a:stretch>
            <a:fillRect/>
          </a:stretch>
        </p:blipFill>
        <p:spPr>
          <a:xfrm>
            <a:off x="461035" y="1371600"/>
            <a:ext cx="8301965" cy="5004972"/>
          </a:xfrm>
          <a:prstGeom prst="rect">
            <a:avLst/>
          </a:prstGeom>
        </p:spPr>
      </p:pic>
    </p:spTree>
    <p:extLst>
      <p:ext uri="{BB962C8B-B14F-4D97-AF65-F5344CB8AC3E}">
        <p14:creationId xmlns:p14="http://schemas.microsoft.com/office/powerpoint/2010/main" val="1335054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D9743D-9D1F-6CDC-1628-85473020843B}"/>
              </a:ext>
            </a:extLst>
          </p:cNvPr>
          <p:cNvSpPr>
            <a:spLocks noGrp="1"/>
          </p:cNvSpPr>
          <p:nvPr>
            <p:ph type="title"/>
          </p:nvPr>
        </p:nvSpPr>
        <p:spPr/>
        <p:txBody>
          <a:bodyPr/>
          <a:lstStyle/>
          <a:p>
            <a:r>
              <a:rPr lang="en-IN" dirty="0"/>
              <a:t>MySQL: Features and Benefits</a:t>
            </a:r>
          </a:p>
        </p:txBody>
      </p:sp>
      <p:pic>
        <p:nvPicPr>
          <p:cNvPr id="5" name="Picture 4">
            <a:extLst>
              <a:ext uri="{FF2B5EF4-FFF2-40B4-BE49-F238E27FC236}">
                <a16:creationId xmlns:a16="http://schemas.microsoft.com/office/drawing/2014/main" id="{48020FA9-9268-670D-0C45-EBB71175BA9C}"/>
              </a:ext>
            </a:extLst>
          </p:cNvPr>
          <p:cNvPicPr>
            <a:picLocks noChangeAspect="1"/>
          </p:cNvPicPr>
          <p:nvPr/>
        </p:nvPicPr>
        <p:blipFill rotWithShape="1">
          <a:blip r:embed="rId2"/>
          <a:srcRect t="2975"/>
          <a:stretch/>
        </p:blipFill>
        <p:spPr>
          <a:xfrm>
            <a:off x="304800" y="1524000"/>
            <a:ext cx="8518345" cy="4970764"/>
          </a:xfrm>
          <a:prstGeom prst="rect">
            <a:avLst/>
          </a:prstGeom>
        </p:spPr>
      </p:pic>
    </p:spTree>
    <p:extLst>
      <p:ext uri="{BB962C8B-B14F-4D97-AF65-F5344CB8AC3E}">
        <p14:creationId xmlns:p14="http://schemas.microsoft.com/office/powerpoint/2010/main" val="320647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C8E6A-3BD1-68D4-94AE-69713463D0BE}"/>
              </a:ext>
            </a:extLst>
          </p:cNvPr>
          <p:cNvSpPr>
            <a:spLocks noGrp="1"/>
          </p:cNvSpPr>
          <p:nvPr>
            <p:ph type="title"/>
          </p:nvPr>
        </p:nvSpPr>
        <p:spPr/>
        <p:txBody>
          <a:bodyPr/>
          <a:lstStyle/>
          <a:p>
            <a:r>
              <a:rPr lang="en-IN" dirty="0"/>
              <a:t>MySQL Architecture</a:t>
            </a:r>
          </a:p>
        </p:txBody>
      </p:sp>
      <p:pic>
        <p:nvPicPr>
          <p:cNvPr id="5" name="Picture 4">
            <a:extLst>
              <a:ext uri="{FF2B5EF4-FFF2-40B4-BE49-F238E27FC236}">
                <a16:creationId xmlns:a16="http://schemas.microsoft.com/office/drawing/2014/main" id="{220F5398-0BB6-58B4-E7A7-885267EC2744}"/>
              </a:ext>
            </a:extLst>
          </p:cNvPr>
          <p:cNvPicPr>
            <a:picLocks noChangeAspect="1"/>
          </p:cNvPicPr>
          <p:nvPr/>
        </p:nvPicPr>
        <p:blipFill rotWithShape="1">
          <a:blip r:embed="rId2"/>
          <a:srcRect t="13866"/>
          <a:stretch/>
        </p:blipFill>
        <p:spPr>
          <a:xfrm>
            <a:off x="334565" y="1447800"/>
            <a:ext cx="8458200" cy="5008687"/>
          </a:xfrm>
          <a:prstGeom prst="rect">
            <a:avLst/>
          </a:prstGeom>
        </p:spPr>
      </p:pic>
    </p:spTree>
    <p:extLst>
      <p:ext uri="{BB962C8B-B14F-4D97-AF65-F5344CB8AC3E}">
        <p14:creationId xmlns:p14="http://schemas.microsoft.com/office/powerpoint/2010/main" val="3401426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2">
            <a:extLst>
              <a:ext uri="{FF2B5EF4-FFF2-40B4-BE49-F238E27FC236}">
                <a16:creationId xmlns:a16="http://schemas.microsoft.com/office/drawing/2014/main" id="{6947B80F-E500-37FC-57FF-90F965EBE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1582738"/>
            <a:ext cx="85090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pic>
      <p:sp>
        <p:nvSpPr>
          <p:cNvPr id="17412" name="Text Box 3">
            <a:extLst>
              <a:ext uri="{FF2B5EF4-FFF2-40B4-BE49-F238E27FC236}">
                <a16:creationId xmlns:a16="http://schemas.microsoft.com/office/drawing/2014/main" id="{D87C5298-982E-8274-5BC6-BDC2304FF225}"/>
              </a:ext>
            </a:extLst>
          </p:cNvPr>
          <p:cNvSpPr txBox="1">
            <a:spLocks noChangeArrowheads="1"/>
          </p:cNvSpPr>
          <p:nvPr/>
        </p:nvSpPr>
        <p:spPr bwMode="auto">
          <a:xfrm>
            <a:off x="377825" y="184944"/>
            <a:ext cx="78343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txBody>
          <a:bodyPr wrap="none" lIns="0" tIns="72576" rIns="0" bIns="0"/>
          <a:lstStyle>
            <a:lvl1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1pPr>
            <a:lvl2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2pPr>
            <a:lvl3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3pPr>
            <a:lvl4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4pPr>
            <a:lvl5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5pPr>
            <a:lvl6pPr marL="25146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6pPr>
            <a:lvl7pPr marL="29718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7pPr>
            <a:lvl8pPr marL="34290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8pPr>
            <a:lvl9pPr marL="38862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9pPr>
          </a:lstStyle>
          <a:p>
            <a:pPr eaLnBrk="1">
              <a:spcBef>
                <a:spcPts val="1200"/>
              </a:spcBef>
              <a:spcAft>
                <a:spcPts val="600"/>
              </a:spcAft>
            </a:pPr>
            <a:r>
              <a:rPr lang="en-US" altLang="en-US" sz="3200" b="0">
                <a:solidFill>
                  <a:srgbClr val="E76F00"/>
                </a:solidFill>
              </a:rPr>
              <a:t>MySQL Clusters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2">
            <a:extLst>
              <a:ext uri="{FF2B5EF4-FFF2-40B4-BE49-F238E27FC236}">
                <a16:creationId xmlns:a16="http://schemas.microsoft.com/office/drawing/2014/main" id="{EA191C0C-BC36-8D63-CA7F-440E3E5FB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3078163"/>
            <a:ext cx="8313738"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pic>
      <p:sp>
        <p:nvSpPr>
          <p:cNvPr id="18436" name="Text Box 3">
            <a:extLst>
              <a:ext uri="{FF2B5EF4-FFF2-40B4-BE49-F238E27FC236}">
                <a16:creationId xmlns:a16="http://schemas.microsoft.com/office/drawing/2014/main" id="{5654A53F-E303-C098-D728-44513FCD2FE8}"/>
              </a:ext>
            </a:extLst>
          </p:cNvPr>
          <p:cNvSpPr txBox="1">
            <a:spLocks noChangeArrowheads="1"/>
          </p:cNvSpPr>
          <p:nvPr/>
        </p:nvSpPr>
        <p:spPr bwMode="auto">
          <a:xfrm>
            <a:off x="401476" y="248443"/>
            <a:ext cx="783431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txBody>
          <a:bodyPr wrap="none" lIns="0" tIns="72576" rIns="0" bIns="0"/>
          <a:lstStyle>
            <a:lvl1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1pPr>
            <a:lvl2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2pPr>
            <a:lvl3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3pPr>
            <a:lvl4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4pPr>
            <a:lvl5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5pPr>
            <a:lvl6pPr marL="25146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6pPr>
            <a:lvl7pPr marL="29718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7pPr>
            <a:lvl8pPr marL="34290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8pPr>
            <a:lvl9pPr marL="38862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9pPr>
          </a:lstStyle>
          <a:p>
            <a:pPr eaLnBrk="1">
              <a:spcBef>
                <a:spcPts val="1200"/>
              </a:spcBef>
              <a:spcAft>
                <a:spcPts val="600"/>
              </a:spcAft>
            </a:pPr>
            <a:r>
              <a:rPr lang="en-US" altLang="en-US" sz="3200" b="0" dirty="0">
                <a:solidFill>
                  <a:srgbClr val="E76F00"/>
                </a:solidFill>
              </a:rPr>
              <a:t>Geographic Redundancy</a:t>
            </a:r>
          </a:p>
        </p:txBody>
      </p:sp>
      <p:sp>
        <p:nvSpPr>
          <p:cNvPr id="18437" name="Rectangle 4">
            <a:extLst>
              <a:ext uri="{FF2B5EF4-FFF2-40B4-BE49-F238E27FC236}">
                <a16:creationId xmlns:a16="http://schemas.microsoft.com/office/drawing/2014/main" id="{8DCFB3FB-BA9A-C1FA-A637-4234322F523D}"/>
              </a:ext>
            </a:extLst>
          </p:cNvPr>
          <p:cNvSpPr>
            <a:spLocks noGrp="1" noChangeArrowheads="1"/>
          </p:cNvSpPr>
          <p:nvPr>
            <p:ph type="body" idx="4294967295"/>
          </p:nvPr>
        </p:nvSpPr>
        <p:spPr>
          <a:xfrm>
            <a:off x="393700" y="1749425"/>
            <a:ext cx="8148638" cy="4627563"/>
          </a:xfrm>
        </p:spPr>
        <p:txBody>
          <a:bodyPr tIns="84672"/>
          <a:lstStyle/>
          <a:p>
            <a:pPr marL="411163" indent="-292100" eaLnBrk="1">
              <a:lnSpc>
                <a:spcPct val="79000"/>
              </a:lnSpc>
              <a:buClr>
                <a:srgbClr val="E76F00"/>
              </a:buClr>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latin typeface="Arial" panose="020B0604020202020204" pitchFamily="34" charset="0"/>
              </a:rPr>
              <a:t>Asynchronous MySQL replication between clusters</a:t>
            </a:r>
          </a:p>
          <a:p>
            <a:pPr marL="411163" indent="-292100" eaLnBrk="1">
              <a:lnSpc>
                <a:spcPct val="79000"/>
              </a:lnSpc>
              <a:buClr>
                <a:srgbClr val="E76F00"/>
              </a:buClr>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latin typeface="Arial" panose="020B0604020202020204" pitchFamily="34" charset="0"/>
              </a:rPr>
              <a:t>Enables a higher degree of availability and continuity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60FFB-FC68-F46B-0169-CE0F7B9936FF}"/>
              </a:ext>
            </a:extLst>
          </p:cNvPr>
          <p:cNvSpPr>
            <a:spLocks noGrp="1"/>
          </p:cNvSpPr>
          <p:nvPr>
            <p:ph type="title"/>
          </p:nvPr>
        </p:nvSpPr>
        <p:spPr/>
        <p:txBody>
          <a:bodyPr/>
          <a:lstStyle/>
          <a:p>
            <a:r>
              <a:rPr lang="en-IN" dirty="0"/>
              <a:t>Introduction to Data</a:t>
            </a:r>
          </a:p>
        </p:txBody>
      </p:sp>
      <p:pic>
        <p:nvPicPr>
          <p:cNvPr id="2050" name="Picture 2" descr="What is data - image for article - 4983989383">
            <a:extLst>
              <a:ext uri="{FF2B5EF4-FFF2-40B4-BE49-F238E27FC236}">
                <a16:creationId xmlns:a16="http://schemas.microsoft.com/office/drawing/2014/main" id="{07BAB26B-D2DB-8C14-B27B-EBB9C23A7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82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023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2">
            <a:extLst>
              <a:ext uri="{FF2B5EF4-FFF2-40B4-BE49-F238E27FC236}">
                <a16:creationId xmlns:a16="http://schemas.microsoft.com/office/drawing/2014/main" id="{85A31AD1-662C-3354-F8F5-4E1BD212E366}"/>
              </a:ext>
            </a:extLst>
          </p:cNvPr>
          <p:cNvSpPr txBox="1">
            <a:spLocks noChangeArrowheads="1"/>
          </p:cNvSpPr>
          <p:nvPr/>
        </p:nvSpPr>
        <p:spPr bwMode="auto">
          <a:xfrm>
            <a:off x="382587" y="374650"/>
            <a:ext cx="78343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txBody>
          <a:bodyPr wrap="none" lIns="0" tIns="72576" rIns="0" bIns="0"/>
          <a:lstStyle>
            <a:lvl1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1pPr>
            <a:lvl2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2pPr>
            <a:lvl3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3pPr>
            <a:lvl4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4pPr>
            <a:lvl5pPr eaLnBrk="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5pPr>
            <a:lvl6pPr marL="25146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6pPr>
            <a:lvl7pPr marL="29718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7pPr>
            <a:lvl8pPr marL="34290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8pPr>
            <a:lvl9pPr marL="38862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chemeClr val="bg1"/>
                </a:solidFill>
                <a:latin typeface="Arial Narrow" panose="020B0606020202030204" pitchFamily="34" charset="0"/>
              </a:defRPr>
            </a:lvl9pPr>
          </a:lstStyle>
          <a:p>
            <a:pPr eaLnBrk="1">
              <a:spcBef>
                <a:spcPts val="1200"/>
              </a:spcBef>
              <a:spcAft>
                <a:spcPts val="600"/>
              </a:spcAft>
            </a:pPr>
            <a:r>
              <a:rPr lang="en-US" altLang="en-US" sz="3200" b="0" dirty="0">
                <a:solidFill>
                  <a:srgbClr val="E76F00"/>
                </a:solidFill>
              </a:rPr>
              <a:t>Memcached</a:t>
            </a:r>
          </a:p>
        </p:txBody>
      </p:sp>
      <p:sp>
        <p:nvSpPr>
          <p:cNvPr id="19460" name="Rectangle 3">
            <a:extLst>
              <a:ext uri="{FF2B5EF4-FFF2-40B4-BE49-F238E27FC236}">
                <a16:creationId xmlns:a16="http://schemas.microsoft.com/office/drawing/2014/main" id="{4DF4F0ED-9D99-07F6-F73A-C2AF323CA57F}"/>
              </a:ext>
            </a:extLst>
          </p:cNvPr>
          <p:cNvSpPr>
            <a:spLocks noGrp="1" noChangeArrowheads="1"/>
          </p:cNvSpPr>
          <p:nvPr>
            <p:ph type="body" idx="4294967295"/>
          </p:nvPr>
        </p:nvSpPr>
        <p:spPr>
          <a:xfrm>
            <a:off x="393700" y="1568450"/>
            <a:ext cx="8148638" cy="4229100"/>
          </a:xfrm>
        </p:spPr>
        <p:txBody>
          <a:bodyPr/>
          <a:lstStyle/>
          <a:p>
            <a:pPr marL="411163" indent="-292100" eaLnBrk="1">
              <a:buClr>
                <a:srgbClr val="E76F00"/>
              </a:buClr>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t>Developed by Danga Interactive to improve performance of LiveJournal</a:t>
            </a:r>
          </a:p>
          <a:p>
            <a:pPr marL="411163" indent="-292100" eaLnBrk="1">
              <a:buClr>
                <a:srgbClr val="E76F00"/>
              </a:buClr>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t>Distributed architecture layer that provides caching</a:t>
            </a:r>
          </a:p>
          <a:p>
            <a:pPr marL="411163" indent="-292100" eaLnBrk="1">
              <a:buClr>
                <a:srgbClr val="E76F00"/>
              </a:buClr>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t>Client/Server design</a:t>
            </a:r>
          </a:p>
          <a:p>
            <a:pPr marL="766763" lvl="1" indent="-301625" eaLnBrk="1">
              <a:buClr>
                <a:srgbClr val="E76F00"/>
              </a:buClr>
              <a:buSzPct val="90000"/>
              <a:buFont typeface="Arial" panose="020B0604020202020204" pitchFamily="34" charset="0"/>
              <a:buChar char="&g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t>Servers are memcached daemons</a:t>
            </a:r>
          </a:p>
          <a:p>
            <a:pPr marL="766763" lvl="1" indent="-301625" eaLnBrk="1">
              <a:buClr>
                <a:srgbClr val="E76F00"/>
              </a:buClr>
              <a:buSzPct val="90000"/>
              <a:buFont typeface="Arial" panose="020B0604020202020204" pitchFamily="34" charset="0"/>
              <a:buChar char="&gt;"/>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a:t>Clients are implemented via language APIs like Java, PHP, C++, etc.</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2">
            <a:extLst>
              <a:ext uri="{FF2B5EF4-FFF2-40B4-BE49-F238E27FC236}">
                <a16:creationId xmlns:a16="http://schemas.microsoft.com/office/drawing/2014/main" id="{A86596D1-3ABF-3E7F-197C-27695A615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1652588"/>
            <a:ext cx="8270875"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pic>
      <p:sp>
        <p:nvSpPr>
          <p:cNvPr id="20484" name="Text Box 3">
            <a:extLst>
              <a:ext uri="{FF2B5EF4-FFF2-40B4-BE49-F238E27FC236}">
                <a16:creationId xmlns:a16="http://schemas.microsoft.com/office/drawing/2014/main" id="{127068AE-B951-52B8-75F0-FD00396E19CA}"/>
              </a:ext>
            </a:extLst>
          </p:cNvPr>
          <p:cNvSpPr txBox="1">
            <a:spLocks noChangeArrowheads="1"/>
          </p:cNvSpPr>
          <p:nvPr/>
        </p:nvSpPr>
        <p:spPr bwMode="auto">
          <a:xfrm>
            <a:off x="228600" y="151542"/>
            <a:ext cx="8316913" cy="610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Lst>
        </p:spPr>
        <p:txBody>
          <a:bodyPr wrap="none" lIns="0" tIns="72576" rIns="0" bIns="0"/>
          <a:lstStyle>
            <a:lvl1pPr eaLnBrk="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1pPr>
            <a:lvl2pPr eaLnBrk="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5pPr>
            <a:lvl6pPr marL="25146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6pPr>
            <a:lvl7pPr marL="29718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7pPr>
            <a:lvl8pPr marL="34290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8pPr>
            <a:lvl9pPr marL="3886200" indent="-228600" defTabSz="457200" eaLnBrk="0" fontAlgn="base" hangingPunct="0">
              <a:lnSpc>
                <a:spcPct val="82000"/>
              </a:lnSpc>
              <a:spcBef>
                <a:spcPts val="725"/>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400" b="1">
                <a:solidFill>
                  <a:schemeClr val="bg1"/>
                </a:solidFill>
                <a:latin typeface="Arial Narrow" panose="020B0606020202030204" pitchFamily="34" charset="0"/>
              </a:defRPr>
            </a:lvl9pPr>
          </a:lstStyle>
          <a:p>
            <a:pPr eaLnBrk="1">
              <a:spcBef>
                <a:spcPts val="1200"/>
              </a:spcBef>
              <a:spcAft>
                <a:spcPts val="600"/>
              </a:spcAft>
            </a:pPr>
            <a:r>
              <a:rPr lang="en-US" altLang="en-US" sz="3200" b="0" dirty="0">
                <a:solidFill>
                  <a:srgbClr val="E76F00"/>
                </a:solidFill>
              </a:rPr>
              <a:t>Memcached Supported with Enterprise Subscription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37FCB-790C-3CFC-A30E-68504CA99FD8}"/>
              </a:ext>
            </a:extLst>
          </p:cNvPr>
          <p:cNvSpPr>
            <a:spLocks noGrp="1"/>
          </p:cNvSpPr>
          <p:nvPr>
            <p:ph type="title"/>
          </p:nvPr>
        </p:nvSpPr>
        <p:spPr/>
        <p:txBody>
          <a:bodyPr/>
          <a:lstStyle/>
          <a:p>
            <a:r>
              <a:rPr lang="en-IN" dirty="0"/>
              <a:t>MySQL Community and Customers</a:t>
            </a:r>
          </a:p>
        </p:txBody>
      </p:sp>
      <p:pic>
        <p:nvPicPr>
          <p:cNvPr id="5" name="Picture 4">
            <a:extLst>
              <a:ext uri="{FF2B5EF4-FFF2-40B4-BE49-F238E27FC236}">
                <a16:creationId xmlns:a16="http://schemas.microsoft.com/office/drawing/2014/main" id="{561F0BC3-25AB-008B-3FF8-DDA566A2C4FC}"/>
              </a:ext>
            </a:extLst>
          </p:cNvPr>
          <p:cNvPicPr>
            <a:picLocks noChangeAspect="1"/>
          </p:cNvPicPr>
          <p:nvPr/>
        </p:nvPicPr>
        <p:blipFill>
          <a:blip r:embed="rId2"/>
          <a:stretch>
            <a:fillRect/>
          </a:stretch>
        </p:blipFill>
        <p:spPr>
          <a:xfrm>
            <a:off x="152400" y="1600199"/>
            <a:ext cx="8759909" cy="4817949"/>
          </a:xfrm>
          <a:prstGeom prst="rect">
            <a:avLst/>
          </a:prstGeom>
        </p:spPr>
      </p:pic>
    </p:spTree>
    <p:extLst>
      <p:ext uri="{BB962C8B-B14F-4D97-AF65-F5344CB8AC3E}">
        <p14:creationId xmlns:p14="http://schemas.microsoft.com/office/powerpoint/2010/main" val="26191422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1908E-5924-4562-F45C-870A4F2A09C2}"/>
              </a:ext>
            </a:extLst>
          </p:cNvPr>
          <p:cNvSpPr>
            <a:spLocks noGrp="1"/>
          </p:cNvSpPr>
          <p:nvPr>
            <p:ph type="title"/>
          </p:nvPr>
        </p:nvSpPr>
        <p:spPr/>
        <p:txBody>
          <a:bodyPr/>
          <a:lstStyle/>
          <a:p>
            <a:r>
              <a:rPr lang="en-IN" dirty="0"/>
              <a:t>MySQL Workbench</a:t>
            </a:r>
          </a:p>
        </p:txBody>
      </p:sp>
      <p:pic>
        <p:nvPicPr>
          <p:cNvPr id="5" name="Picture 4">
            <a:extLst>
              <a:ext uri="{FF2B5EF4-FFF2-40B4-BE49-F238E27FC236}">
                <a16:creationId xmlns:a16="http://schemas.microsoft.com/office/drawing/2014/main" id="{CCF82A8E-559C-A5A3-533E-D48721E865E2}"/>
              </a:ext>
            </a:extLst>
          </p:cNvPr>
          <p:cNvPicPr>
            <a:picLocks noChangeAspect="1"/>
          </p:cNvPicPr>
          <p:nvPr/>
        </p:nvPicPr>
        <p:blipFill>
          <a:blip r:embed="rId2"/>
          <a:stretch>
            <a:fillRect/>
          </a:stretch>
        </p:blipFill>
        <p:spPr>
          <a:xfrm>
            <a:off x="461034" y="1334277"/>
            <a:ext cx="8205261" cy="5184919"/>
          </a:xfrm>
          <a:prstGeom prst="rect">
            <a:avLst/>
          </a:prstGeom>
        </p:spPr>
      </p:pic>
    </p:spTree>
    <p:extLst>
      <p:ext uri="{BB962C8B-B14F-4D97-AF65-F5344CB8AC3E}">
        <p14:creationId xmlns:p14="http://schemas.microsoft.com/office/powerpoint/2010/main" val="23485812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4D5E33-61CF-4A89-3C3E-07BAA6F49D66}"/>
              </a:ext>
            </a:extLst>
          </p:cNvPr>
          <p:cNvSpPr>
            <a:spLocks noGrp="1"/>
          </p:cNvSpPr>
          <p:nvPr>
            <p:ph sz="quarter" idx="12"/>
          </p:nvPr>
        </p:nvSpPr>
        <p:spPr/>
        <p:txBody>
          <a:bodyPr/>
          <a:lstStyle/>
          <a:p>
            <a:r>
              <a:rPr lang="en-IN" dirty="0"/>
              <a:t>Prerequisites</a:t>
            </a:r>
          </a:p>
          <a:p>
            <a:pPr lvl="1"/>
            <a:r>
              <a:rPr lang="en-IN" dirty="0"/>
              <a:t>MySQL Setup Software</a:t>
            </a:r>
          </a:p>
          <a:p>
            <a:pPr lvl="1"/>
            <a:r>
              <a:rPr lang="en-IN" dirty="0"/>
              <a:t>Microsoft .NET Framework 4.5.2</a:t>
            </a:r>
          </a:p>
          <a:p>
            <a:pPr lvl="1"/>
            <a:r>
              <a:rPr lang="en-IN" dirty="0"/>
              <a:t>Microsoft Visual C++ Redistributable for Visual Studio 2019</a:t>
            </a:r>
          </a:p>
          <a:p>
            <a:pPr lvl="1"/>
            <a:r>
              <a:rPr lang="en-IN" dirty="0"/>
              <a:t>RAM 4 GB (6 GB recommended)</a:t>
            </a:r>
          </a:p>
        </p:txBody>
      </p:sp>
      <p:sp>
        <p:nvSpPr>
          <p:cNvPr id="3" name="Title 2">
            <a:extLst>
              <a:ext uri="{FF2B5EF4-FFF2-40B4-BE49-F238E27FC236}">
                <a16:creationId xmlns:a16="http://schemas.microsoft.com/office/drawing/2014/main" id="{B95A18AB-7F2D-E137-2399-12750002808F}"/>
              </a:ext>
            </a:extLst>
          </p:cNvPr>
          <p:cNvSpPr>
            <a:spLocks noGrp="1"/>
          </p:cNvSpPr>
          <p:nvPr>
            <p:ph type="title"/>
          </p:nvPr>
        </p:nvSpPr>
        <p:spPr/>
        <p:txBody>
          <a:bodyPr/>
          <a:lstStyle/>
          <a:p>
            <a:r>
              <a:rPr lang="en-IN" dirty="0"/>
              <a:t>How to install MySQL</a:t>
            </a:r>
          </a:p>
        </p:txBody>
      </p:sp>
    </p:spTree>
    <p:extLst>
      <p:ext uri="{BB962C8B-B14F-4D97-AF65-F5344CB8AC3E}">
        <p14:creationId xmlns:p14="http://schemas.microsoft.com/office/powerpoint/2010/main" val="1023061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3F853F-8928-9591-D6DB-6CCAD34B6C0D}"/>
              </a:ext>
            </a:extLst>
          </p:cNvPr>
          <p:cNvSpPr>
            <a:spLocks noGrp="1"/>
          </p:cNvSpPr>
          <p:nvPr>
            <p:ph sz="quarter" idx="12"/>
          </p:nvPr>
        </p:nvSpPr>
        <p:spPr/>
        <p:txBody>
          <a:bodyPr>
            <a:normAutofit fontScale="92500" lnSpcReduction="10000"/>
          </a:bodyPr>
          <a:lstStyle/>
          <a:p>
            <a:r>
              <a:rPr lang="en-US" dirty="0"/>
              <a:t>Step 1: Go to the official website of MySQL and download the community server edition software. Here, you will see the option to choose the Operating System, such as Windows.</a:t>
            </a:r>
          </a:p>
          <a:p>
            <a:endParaRPr lang="en-US" dirty="0"/>
          </a:p>
          <a:p>
            <a:r>
              <a:rPr lang="en-US" dirty="0"/>
              <a:t>Step 2: Next, there are two options available to download the setup. </a:t>
            </a:r>
          </a:p>
          <a:p>
            <a:r>
              <a:rPr lang="en-US" dirty="0"/>
              <a:t>Choose the version number for the MySQL community server, which you want. </a:t>
            </a:r>
          </a:p>
          <a:p>
            <a:r>
              <a:rPr lang="en-US" dirty="0"/>
              <a:t>If you have good internet connectivity, then choose the </a:t>
            </a:r>
            <a:r>
              <a:rPr lang="en-US" dirty="0" err="1"/>
              <a:t>mysql</a:t>
            </a:r>
            <a:r>
              <a:rPr lang="en-US" dirty="0"/>
              <a:t>-installer-web-community. Otherwise, choose the other one.</a:t>
            </a:r>
            <a:endParaRPr lang="en-IN" dirty="0"/>
          </a:p>
        </p:txBody>
      </p:sp>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spTree>
    <p:extLst>
      <p:ext uri="{BB962C8B-B14F-4D97-AF65-F5344CB8AC3E}">
        <p14:creationId xmlns:p14="http://schemas.microsoft.com/office/powerpoint/2010/main" val="34236688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2290" name="Picture 2" descr="how to install mysql">
            <a:extLst>
              <a:ext uri="{FF2B5EF4-FFF2-40B4-BE49-F238E27FC236}">
                <a16:creationId xmlns:a16="http://schemas.microsoft.com/office/drawing/2014/main" id="{EF79A9E0-3223-48E5-4BCA-BA5EC36E1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94" y="1905000"/>
            <a:ext cx="8209855"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9135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3314" name="Picture 2" descr="how to install mysql">
            <a:extLst>
              <a:ext uri="{FF2B5EF4-FFF2-40B4-BE49-F238E27FC236}">
                <a16:creationId xmlns:a16="http://schemas.microsoft.com/office/drawing/2014/main" id="{42ECE73B-498F-E514-1406-8FF172E2C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2286000"/>
            <a:ext cx="765682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654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4338" name="Picture 2" descr="how to install mysql">
            <a:extLst>
              <a:ext uri="{FF2B5EF4-FFF2-40B4-BE49-F238E27FC236}">
                <a16:creationId xmlns:a16="http://schemas.microsoft.com/office/drawing/2014/main" id="{6F5EABFC-8DDE-3153-626D-66929F0AD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6858000" cy="516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77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5362" name="Picture 2" descr="how to install mysql">
            <a:extLst>
              <a:ext uri="{FF2B5EF4-FFF2-40B4-BE49-F238E27FC236}">
                <a16:creationId xmlns:a16="http://schemas.microsoft.com/office/drawing/2014/main" id="{94BCAA0E-7282-F68D-E431-A413FAA7D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629400" cy="499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28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498DF4-6BC4-5C4B-BAAB-2403AC5F1E4B}"/>
              </a:ext>
            </a:extLst>
          </p:cNvPr>
          <p:cNvSpPr>
            <a:spLocks noGrp="1"/>
          </p:cNvSpPr>
          <p:nvPr>
            <p:ph sz="quarter" idx="12"/>
          </p:nvPr>
        </p:nvSpPr>
        <p:spPr>
          <a:xfrm>
            <a:off x="457201" y="1381125"/>
            <a:ext cx="8228012" cy="2657475"/>
          </a:xfrm>
        </p:spPr>
        <p:txBody>
          <a:bodyPr/>
          <a:lstStyle/>
          <a:p>
            <a:r>
              <a:rPr lang="en-US" dirty="0"/>
              <a:t>A data acquisition system is a system that comprises sensors, measurement devices, and a computer. </a:t>
            </a:r>
          </a:p>
          <a:p>
            <a:r>
              <a:rPr lang="en-US" dirty="0"/>
              <a:t>A data acquisition system is used for processing acquired data, which involves collecting the information required to understand electrical or physical phenomena.</a:t>
            </a:r>
            <a:endParaRPr lang="en-IN" dirty="0"/>
          </a:p>
        </p:txBody>
      </p:sp>
      <p:sp>
        <p:nvSpPr>
          <p:cNvPr id="2" name="Title 1">
            <a:extLst>
              <a:ext uri="{FF2B5EF4-FFF2-40B4-BE49-F238E27FC236}">
                <a16:creationId xmlns:a16="http://schemas.microsoft.com/office/drawing/2014/main" id="{1E09EE73-A73B-171A-2892-0262365D1B55}"/>
              </a:ext>
            </a:extLst>
          </p:cNvPr>
          <p:cNvSpPr>
            <a:spLocks noGrp="1"/>
          </p:cNvSpPr>
          <p:nvPr>
            <p:ph type="title"/>
          </p:nvPr>
        </p:nvSpPr>
        <p:spPr/>
        <p:txBody>
          <a:bodyPr/>
          <a:lstStyle/>
          <a:p>
            <a:r>
              <a:rPr lang="en-IN" dirty="0"/>
              <a:t>Data Acquisition</a:t>
            </a:r>
          </a:p>
        </p:txBody>
      </p:sp>
    </p:spTree>
    <p:extLst>
      <p:ext uri="{BB962C8B-B14F-4D97-AF65-F5344CB8AC3E}">
        <p14:creationId xmlns:p14="http://schemas.microsoft.com/office/powerpoint/2010/main" val="608640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6386" name="Picture 2" descr="how to install mysql">
            <a:extLst>
              <a:ext uri="{FF2B5EF4-FFF2-40B4-BE49-F238E27FC236}">
                <a16:creationId xmlns:a16="http://schemas.microsoft.com/office/drawing/2014/main" id="{76F6E596-DADD-C47F-8B08-CC762DE47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362200"/>
            <a:ext cx="6852653"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052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7410" name="Picture 2" descr="how to install mysql">
            <a:extLst>
              <a:ext uri="{FF2B5EF4-FFF2-40B4-BE49-F238E27FC236}">
                <a16:creationId xmlns:a16="http://schemas.microsoft.com/office/drawing/2014/main" id="{65890ADE-905D-1DD4-B44F-E1CD0C1ED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6781800" cy="510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396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8434" name="Picture 2" descr="how to install mysql">
            <a:extLst>
              <a:ext uri="{FF2B5EF4-FFF2-40B4-BE49-F238E27FC236}">
                <a16:creationId xmlns:a16="http://schemas.microsoft.com/office/drawing/2014/main" id="{EC062FB9-8E97-E2FC-B372-D046E3808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0"/>
            <a:ext cx="6858000" cy="516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9432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19458" name="Picture 2" descr="how to install mysql">
            <a:extLst>
              <a:ext uri="{FF2B5EF4-FFF2-40B4-BE49-F238E27FC236}">
                <a16:creationId xmlns:a16="http://schemas.microsoft.com/office/drawing/2014/main" id="{50FA15FC-1D27-C10D-E320-90E6F392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6629400" cy="499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0673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0482" name="Picture 2" descr="how to install mysql">
            <a:extLst>
              <a:ext uri="{FF2B5EF4-FFF2-40B4-BE49-F238E27FC236}">
                <a16:creationId xmlns:a16="http://schemas.microsoft.com/office/drawing/2014/main" id="{57E6E7D2-1F8C-4F20-43A3-3DFD73BA3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1447800"/>
            <a:ext cx="6761819"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577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1506" name="Picture 2" descr="how to install mysql">
            <a:extLst>
              <a:ext uri="{FF2B5EF4-FFF2-40B4-BE49-F238E27FC236}">
                <a16:creationId xmlns:a16="http://schemas.microsoft.com/office/drawing/2014/main" id="{86D5F2C0-9AB7-F776-BAC3-46C4BFC12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97" y="1353878"/>
            <a:ext cx="7064587"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367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2530" name="Picture 2" descr="how to install mysql">
            <a:extLst>
              <a:ext uri="{FF2B5EF4-FFF2-40B4-BE49-F238E27FC236}">
                <a16:creationId xmlns:a16="http://schemas.microsoft.com/office/drawing/2014/main" id="{A458EC69-D5C5-E5F5-31D0-FCF7E8FCC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10959"/>
            <a:ext cx="7010400" cy="527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9132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3554" name="Picture 2" descr="how to install mysql">
            <a:extLst>
              <a:ext uri="{FF2B5EF4-FFF2-40B4-BE49-F238E27FC236}">
                <a16:creationId xmlns:a16="http://schemas.microsoft.com/office/drawing/2014/main" id="{83607200-1CE5-6874-6659-D2088DAF9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799"/>
            <a:ext cx="6705600" cy="506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1760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4578" name="Picture 2" descr="how to install mysql">
            <a:extLst>
              <a:ext uri="{FF2B5EF4-FFF2-40B4-BE49-F238E27FC236}">
                <a16:creationId xmlns:a16="http://schemas.microsoft.com/office/drawing/2014/main" id="{771BF45E-74C3-07E9-7105-27282BF89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35554"/>
            <a:ext cx="6781800" cy="510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0922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5602" name="Picture 2" descr="how to install mysql">
            <a:extLst>
              <a:ext uri="{FF2B5EF4-FFF2-40B4-BE49-F238E27FC236}">
                <a16:creationId xmlns:a16="http://schemas.microsoft.com/office/drawing/2014/main" id="{863055D4-B3D2-C3E3-C8FD-4640385F5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0"/>
            <a:ext cx="6858000" cy="5178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3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9EE73-A73B-171A-2892-0262365D1B55}"/>
              </a:ext>
            </a:extLst>
          </p:cNvPr>
          <p:cNvSpPr>
            <a:spLocks noGrp="1"/>
          </p:cNvSpPr>
          <p:nvPr>
            <p:ph type="title"/>
          </p:nvPr>
        </p:nvSpPr>
        <p:spPr/>
        <p:txBody>
          <a:bodyPr/>
          <a:lstStyle/>
          <a:p>
            <a:r>
              <a:rPr lang="en-IN" dirty="0"/>
              <a:t>Data Acquisition</a:t>
            </a:r>
          </a:p>
        </p:txBody>
      </p:sp>
      <p:pic>
        <p:nvPicPr>
          <p:cNvPr id="6" name="Picture 2" descr="Data Acquisition Systems">
            <a:extLst>
              <a:ext uri="{FF2B5EF4-FFF2-40B4-BE49-F238E27FC236}">
                <a16:creationId xmlns:a16="http://schemas.microsoft.com/office/drawing/2014/main" id="{EAC13AEE-2BFB-6B31-FF42-0B28393AE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1" y="13716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8374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6626" name="Picture 2" descr="how to install mysql">
            <a:extLst>
              <a:ext uri="{FF2B5EF4-FFF2-40B4-BE49-F238E27FC236}">
                <a16:creationId xmlns:a16="http://schemas.microsoft.com/office/drawing/2014/main" id="{C88D6860-CB1F-561A-AF09-AE14E9AD3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6400800" cy="481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8140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7650" name="Picture 2" descr="how to install mysql">
            <a:extLst>
              <a:ext uri="{FF2B5EF4-FFF2-40B4-BE49-F238E27FC236}">
                <a16:creationId xmlns:a16="http://schemas.microsoft.com/office/drawing/2014/main" id="{15B08B41-4192-DC88-9374-2AD0FA572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6629400" cy="499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1718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8674" name="Picture 2" descr="how to install mysql">
            <a:extLst>
              <a:ext uri="{FF2B5EF4-FFF2-40B4-BE49-F238E27FC236}">
                <a16:creationId xmlns:a16="http://schemas.microsoft.com/office/drawing/2014/main" id="{92A42467-877D-3F58-954C-2FAE2B047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0"/>
            <a:ext cx="6705600" cy="504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3011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4F8552-CB77-85FC-D03F-E7AAFA510451}"/>
              </a:ext>
            </a:extLst>
          </p:cNvPr>
          <p:cNvSpPr>
            <a:spLocks noGrp="1"/>
          </p:cNvSpPr>
          <p:nvPr>
            <p:ph type="title"/>
          </p:nvPr>
        </p:nvSpPr>
        <p:spPr/>
        <p:txBody>
          <a:bodyPr/>
          <a:lstStyle/>
          <a:p>
            <a:r>
              <a:rPr lang="en-IN" dirty="0"/>
              <a:t>Download MySQL</a:t>
            </a:r>
          </a:p>
        </p:txBody>
      </p:sp>
      <p:pic>
        <p:nvPicPr>
          <p:cNvPr id="29698" name="Picture 2" descr="how to install mysql">
            <a:extLst>
              <a:ext uri="{FF2B5EF4-FFF2-40B4-BE49-F238E27FC236}">
                <a16:creationId xmlns:a16="http://schemas.microsoft.com/office/drawing/2014/main" id="{EDD2507D-9128-3998-0EB2-B84FD4E45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6243"/>
            <a:ext cx="7162800" cy="5391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6723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AD544C-E1CC-BCA5-6B9B-BA01B4F6D8AB}"/>
              </a:ext>
            </a:extLst>
          </p:cNvPr>
          <p:cNvSpPr>
            <a:spLocks noGrp="1"/>
          </p:cNvSpPr>
          <p:nvPr>
            <p:ph sz="quarter" idx="12"/>
          </p:nvPr>
        </p:nvSpPr>
        <p:spPr/>
        <p:txBody>
          <a:bodyPr/>
          <a:lstStyle/>
          <a:p>
            <a:r>
              <a:rPr lang="en-US" dirty="0"/>
              <a:t>MySQL table types/storage engines are essential features that can be used effectively for maximizing the database's performance. </a:t>
            </a:r>
          </a:p>
          <a:p>
            <a:r>
              <a:rPr lang="en-US" dirty="0"/>
              <a:t>It handles create, read, and update operations for storing and managing the information in a database.</a:t>
            </a:r>
          </a:p>
          <a:p>
            <a:endParaRPr lang="en-US" dirty="0"/>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8713408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AD544C-E1CC-BCA5-6B9B-BA01B4F6D8AB}"/>
              </a:ext>
            </a:extLst>
          </p:cNvPr>
          <p:cNvSpPr>
            <a:spLocks noGrp="1"/>
          </p:cNvSpPr>
          <p:nvPr>
            <p:ph sz="quarter" idx="12"/>
          </p:nvPr>
        </p:nvSpPr>
        <p:spPr/>
        <p:txBody>
          <a:bodyPr/>
          <a:lstStyle/>
          <a:p>
            <a:r>
              <a:rPr lang="en-US" dirty="0"/>
              <a:t>ISAM</a:t>
            </a:r>
          </a:p>
          <a:p>
            <a:r>
              <a:rPr lang="en-US" dirty="0"/>
              <a:t>MyISAM</a:t>
            </a:r>
          </a:p>
          <a:p>
            <a:r>
              <a:rPr lang="en-US" dirty="0"/>
              <a:t>MERGE</a:t>
            </a:r>
          </a:p>
          <a:p>
            <a:r>
              <a:rPr lang="en-US" dirty="0" err="1"/>
              <a:t>InnoDB</a:t>
            </a:r>
            <a:endParaRPr lang="en-US" dirty="0"/>
          </a:p>
          <a:p>
            <a:r>
              <a:rPr lang="en-US" dirty="0"/>
              <a:t>MEMORY (HEAP)</a:t>
            </a:r>
          </a:p>
          <a:p>
            <a:r>
              <a:rPr lang="en-US" dirty="0"/>
              <a:t>ARCHIVE</a:t>
            </a:r>
          </a:p>
          <a:p>
            <a:r>
              <a:rPr lang="en-US" dirty="0"/>
              <a:t>BDB</a:t>
            </a:r>
          </a:p>
          <a:p>
            <a:r>
              <a:rPr lang="en-US" dirty="0"/>
              <a:t>CSV</a:t>
            </a:r>
          </a:p>
          <a:p>
            <a:r>
              <a:rPr lang="en-US" dirty="0"/>
              <a:t>FEDERATED</a:t>
            </a:r>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24039105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pic>
        <p:nvPicPr>
          <p:cNvPr id="7" name="Picture 6">
            <a:extLst>
              <a:ext uri="{FF2B5EF4-FFF2-40B4-BE49-F238E27FC236}">
                <a16:creationId xmlns:a16="http://schemas.microsoft.com/office/drawing/2014/main" id="{66EB8069-60D9-1E74-6F9C-F4B3285D5E0A}"/>
              </a:ext>
            </a:extLst>
          </p:cNvPr>
          <p:cNvPicPr>
            <a:picLocks noChangeAspect="1"/>
          </p:cNvPicPr>
          <p:nvPr/>
        </p:nvPicPr>
        <p:blipFill>
          <a:blip r:embed="rId2"/>
          <a:stretch>
            <a:fillRect/>
          </a:stretch>
        </p:blipFill>
        <p:spPr>
          <a:xfrm>
            <a:off x="228600" y="1828800"/>
            <a:ext cx="8764567" cy="3600034"/>
          </a:xfrm>
          <a:prstGeom prst="rect">
            <a:avLst/>
          </a:prstGeom>
        </p:spPr>
      </p:pic>
    </p:spTree>
    <p:extLst>
      <p:ext uri="{BB962C8B-B14F-4D97-AF65-F5344CB8AC3E}">
        <p14:creationId xmlns:p14="http://schemas.microsoft.com/office/powerpoint/2010/main" val="21449345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91B7E1-A5EE-EF8A-348F-CAF940CF2C61}"/>
              </a:ext>
            </a:extLst>
          </p:cNvPr>
          <p:cNvSpPr>
            <a:spLocks noGrp="1"/>
          </p:cNvSpPr>
          <p:nvPr>
            <p:ph sz="quarter" idx="12"/>
          </p:nvPr>
        </p:nvSpPr>
        <p:spPr/>
        <p:txBody>
          <a:bodyPr/>
          <a:lstStyle/>
          <a:p>
            <a:r>
              <a:rPr lang="en-US" dirty="0"/>
              <a:t>ISAM Table</a:t>
            </a:r>
          </a:p>
          <a:p>
            <a:pPr lvl="1"/>
            <a:r>
              <a:rPr lang="en-US" dirty="0"/>
              <a:t>It is abbreviated as Indexed Sequential Access Method.</a:t>
            </a:r>
          </a:p>
          <a:p>
            <a:pPr lvl="1"/>
            <a:r>
              <a:rPr lang="en-US" dirty="0"/>
              <a:t>This table type/storage engine has been deprecated and removed from MySQL version 5.x. </a:t>
            </a:r>
          </a:p>
          <a:p>
            <a:pPr lvl="1"/>
            <a:r>
              <a:rPr lang="en-US" dirty="0"/>
              <a:t>MyISAM now replaces the functionalities of this table.</a:t>
            </a:r>
          </a:p>
          <a:p>
            <a:pPr lvl="1"/>
            <a:r>
              <a:rPr lang="en-US" dirty="0"/>
              <a:t>The size of an ISAM table is 4 GB, which requires expensive hardware. It is not portable.</a:t>
            </a:r>
            <a:endParaRPr lang="en-IN" dirty="0"/>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995314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91B7E1-A5EE-EF8A-348F-CAF940CF2C61}"/>
              </a:ext>
            </a:extLst>
          </p:cNvPr>
          <p:cNvSpPr>
            <a:spLocks noGrp="1"/>
          </p:cNvSpPr>
          <p:nvPr>
            <p:ph sz="quarter" idx="12"/>
          </p:nvPr>
        </p:nvSpPr>
        <p:spPr>
          <a:xfrm>
            <a:off x="534988" y="1423986"/>
            <a:ext cx="8228012" cy="4976814"/>
          </a:xfrm>
        </p:spPr>
        <p:txBody>
          <a:bodyPr>
            <a:normAutofit fontScale="92500" lnSpcReduction="20000"/>
          </a:bodyPr>
          <a:lstStyle/>
          <a:p>
            <a:r>
              <a:rPr lang="en-US" dirty="0"/>
              <a:t>MyISAM Table</a:t>
            </a:r>
          </a:p>
          <a:p>
            <a:pPr lvl="1"/>
            <a:r>
              <a:rPr lang="en-US" dirty="0"/>
              <a:t>It is an extension of the ISAM storage engine. </a:t>
            </a:r>
          </a:p>
          <a:p>
            <a:pPr lvl="1"/>
            <a:r>
              <a:rPr lang="en-US" dirty="0"/>
              <a:t>The MyISAM table types are optimized for compression and speed and can be easily portable between system to system.</a:t>
            </a:r>
          </a:p>
          <a:p>
            <a:pPr lvl="1"/>
            <a:r>
              <a:rPr lang="en-US" dirty="0"/>
              <a:t>Before version 5.5, if we do not specify the table type during table creation, it was the default storage engine. </a:t>
            </a:r>
          </a:p>
          <a:p>
            <a:pPr lvl="1"/>
            <a:r>
              <a:rPr lang="en-US" dirty="0"/>
              <a:t>From version 5.x, </a:t>
            </a:r>
            <a:r>
              <a:rPr lang="en-US" dirty="0" err="1"/>
              <a:t>InnoDB</a:t>
            </a:r>
            <a:r>
              <a:rPr lang="en-US" dirty="0"/>
              <a:t> is used as the default table type/storage engine.</a:t>
            </a:r>
          </a:p>
          <a:p>
            <a:pPr lvl="1"/>
            <a:r>
              <a:rPr lang="en-US" dirty="0"/>
              <a:t>The MyISAM table size is dependent on the OS and can be up to 256 TB. </a:t>
            </a:r>
          </a:p>
          <a:p>
            <a:pPr lvl="1"/>
            <a:r>
              <a:rPr lang="en-US" dirty="0"/>
              <a:t>It can be compressed into read-only tables that save spaces in memory. </a:t>
            </a:r>
          </a:p>
          <a:p>
            <a:pPr lvl="1"/>
            <a:r>
              <a:rPr lang="en-US" dirty="0"/>
              <a:t>MyISAM table type can store 64 keys per table and contains 1024 bytes maximum key length. </a:t>
            </a:r>
          </a:p>
          <a:p>
            <a:pPr lvl="1"/>
            <a:r>
              <a:rPr lang="en-US" dirty="0"/>
              <a:t>The MyISAM tables work very fast, but they are not transaction-safe.</a:t>
            </a:r>
            <a:endParaRPr lang="en-IN" dirty="0"/>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32072407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91B7E1-A5EE-EF8A-348F-CAF940CF2C61}"/>
              </a:ext>
            </a:extLst>
          </p:cNvPr>
          <p:cNvSpPr>
            <a:spLocks noGrp="1"/>
          </p:cNvSpPr>
          <p:nvPr>
            <p:ph sz="quarter" idx="12"/>
          </p:nvPr>
        </p:nvSpPr>
        <p:spPr>
          <a:xfrm>
            <a:off x="534988" y="1423986"/>
            <a:ext cx="8228012" cy="4976814"/>
          </a:xfrm>
        </p:spPr>
        <p:txBody>
          <a:bodyPr>
            <a:normAutofit/>
          </a:bodyPr>
          <a:lstStyle/>
          <a:p>
            <a:r>
              <a:rPr lang="en-US" dirty="0"/>
              <a:t>MyISAM Table</a:t>
            </a:r>
          </a:p>
          <a:p>
            <a:pPr lvl="1"/>
            <a:r>
              <a:rPr lang="en-US" dirty="0"/>
              <a:t>MyISAM tables are not transactions-safe.</a:t>
            </a:r>
          </a:p>
          <a:p>
            <a:pPr lvl="1"/>
            <a:r>
              <a:rPr lang="en-US" dirty="0"/>
              <a:t>It has poor data integrity and crash recovery.</a:t>
            </a:r>
          </a:p>
          <a:p>
            <a:pPr lvl="1"/>
            <a:r>
              <a:rPr lang="en-US" dirty="0"/>
              <a:t>When we lock the entire table, in that case, MyISAM is slower than </a:t>
            </a:r>
            <a:r>
              <a:rPr lang="en-US" dirty="0" err="1"/>
              <a:t>InnoDB</a:t>
            </a:r>
            <a:r>
              <a:rPr lang="en-US" dirty="0"/>
              <a:t>.</a:t>
            </a:r>
            <a:endParaRPr lang="en-IN" dirty="0"/>
          </a:p>
        </p:txBody>
      </p:sp>
      <p:sp>
        <p:nvSpPr>
          <p:cNvPr id="3" name="Title 2">
            <a:extLst>
              <a:ext uri="{FF2B5EF4-FFF2-40B4-BE49-F238E27FC236}">
                <a16:creationId xmlns:a16="http://schemas.microsoft.com/office/drawing/2014/main" id="{5D2BA78B-FCC6-B0D5-70C9-835D13DA2A04}"/>
              </a:ext>
            </a:extLst>
          </p:cNvPr>
          <p:cNvSpPr>
            <a:spLocks noGrp="1"/>
          </p:cNvSpPr>
          <p:nvPr>
            <p:ph type="title"/>
          </p:nvPr>
        </p:nvSpPr>
        <p:spPr/>
        <p:txBody>
          <a:bodyPr/>
          <a:lstStyle/>
          <a:p>
            <a:r>
              <a:rPr lang="en-US" dirty="0"/>
              <a:t>MySQL Table Types/Storage Engines</a:t>
            </a:r>
            <a:endParaRPr lang="en-IN" dirty="0"/>
          </a:p>
        </p:txBody>
      </p:sp>
    </p:spTree>
    <p:extLst>
      <p:ext uri="{BB962C8B-B14F-4D97-AF65-F5344CB8AC3E}">
        <p14:creationId xmlns:p14="http://schemas.microsoft.com/office/powerpoint/2010/main" val="1134426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Pencils_02_2012</Template>
  <TotalTime>10652</TotalTime>
  <Words>7803</Words>
  <Application>Microsoft Office PowerPoint</Application>
  <PresentationFormat>On-screen Show (4:3)</PresentationFormat>
  <Paragraphs>749</Paragraphs>
  <Slides>221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221</vt:i4>
      </vt:variant>
    </vt:vector>
  </HeadingPairs>
  <TitlesOfParts>
    <vt:vector size="227" baseType="lpstr">
      <vt:lpstr>Arial</vt:lpstr>
      <vt:lpstr>Calibri</vt:lpstr>
      <vt:lpstr>Segoe UI</vt:lpstr>
      <vt:lpstr>Times New Roman</vt:lpstr>
      <vt:lpstr>ui-monospace</vt:lpstr>
      <vt:lpstr>Pencils_02_2012</vt:lpstr>
      <vt:lpstr>PowerPoint Presentation</vt:lpstr>
      <vt:lpstr>Goals</vt:lpstr>
      <vt:lpstr>Goals</vt:lpstr>
      <vt:lpstr>Introduction to Data</vt:lpstr>
      <vt:lpstr>Introduction to Data</vt:lpstr>
      <vt:lpstr>Introduction to Data</vt:lpstr>
      <vt:lpstr>Introduction to Data</vt:lpstr>
      <vt:lpstr>Data Acquisition</vt:lpstr>
      <vt:lpstr>Data Acquisition</vt:lpstr>
      <vt:lpstr>Basic Components of Data Acquisition System</vt:lpstr>
      <vt:lpstr>Basic Components of Data Acquisition System</vt:lpstr>
      <vt:lpstr>Data Ingestion</vt:lpstr>
      <vt:lpstr>Data Ingestion</vt:lpstr>
      <vt:lpstr>Reasons to automate data ingestion</vt:lpstr>
      <vt:lpstr>Data Ingestion Tools</vt:lpstr>
      <vt:lpstr>Data Ingestion Tools</vt:lpstr>
      <vt:lpstr>PowerPoint Presentation</vt:lpstr>
      <vt:lpstr>Data Types</vt:lpstr>
      <vt:lpstr>Data Types</vt:lpstr>
      <vt:lpstr>Data Types</vt:lpstr>
      <vt:lpstr>Data Types </vt:lpstr>
      <vt:lpstr>Data Types</vt:lpstr>
      <vt:lpstr>Data Types </vt:lpstr>
      <vt:lpstr>Data Types</vt:lpstr>
      <vt:lpstr>Data Types</vt:lpstr>
      <vt:lpstr>Data Types</vt:lpstr>
      <vt:lpstr>Data Types</vt:lpstr>
      <vt:lpstr>Data Storage</vt:lpstr>
      <vt:lpstr>Data Storage</vt:lpstr>
      <vt:lpstr>NAS (Network-Attached Storage)</vt:lpstr>
      <vt:lpstr>NAS (Network-Attached Storage)</vt:lpstr>
      <vt:lpstr>SAN (Storage Area Network)</vt:lpstr>
      <vt:lpstr>SAN (Storage Area Network)</vt:lpstr>
      <vt:lpstr>Data from Various Sources</vt:lpstr>
      <vt:lpstr>B-Tree Data Structure</vt:lpstr>
      <vt:lpstr>B-Tree Data Structure</vt:lpstr>
      <vt:lpstr>Need for B-Tree</vt:lpstr>
      <vt:lpstr>Need for B-Tree</vt:lpstr>
      <vt:lpstr>Need for B-Tree</vt:lpstr>
      <vt:lpstr>B-Tree Data Structure</vt:lpstr>
      <vt:lpstr>Properties of B Tree in DBMS</vt:lpstr>
      <vt:lpstr>B-Tree Data Structure</vt:lpstr>
      <vt:lpstr>Operations</vt:lpstr>
      <vt:lpstr>Operations</vt:lpstr>
      <vt:lpstr>Operations</vt:lpstr>
      <vt:lpstr>Operations</vt:lpstr>
      <vt:lpstr>Operations</vt:lpstr>
      <vt:lpstr> Difference between Structured, Semi-structured and Unstructured data </vt:lpstr>
      <vt:lpstr>Database Languages </vt:lpstr>
      <vt:lpstr>Database Languages </vt:lpstr>
      <vt:lpstr>Database Languages </vt:lpstr>
      <vt:lpstr>Database Languages </vt:lpstr>
      <vt:lpstr>Database Languages </vt:lpstr>
      <vt:lpstr>Database Languages </vt:lpstr>
      <vt:lpstr>Database Languages </vt:lpstr>
      <vt:lpstr>Database Languages </vt:lpstr>
      <vt:lpstr>Procedural &amp; Non-Procedural programming language</vt:lpstr>
      <vt:lpstr>Procedural &amp; Non-Procedural programming language</vt:lpstr>
      <vt:lpstr>Procedural &amp; Non-Procedural programming language</vt:lpstr>
      <vt:lpstr>Introduction to MySQL</vt:lpstr>
      <vt:lpstr> MySQL History</vt:lpstr>
      <vt:lpstr> MySQL Products</vt:lpstr>
      <vt:lpstr>MySQL Versions</vt:lpstr>
      <vt:lpstr>MySQL: characteristics</vt:lpstr>
      <vt:lpstr>MySQL: Features and Benefits</vt:lpstr>
      <vt:lpstr>MySQL: Features and Benefits</vt:lpstr>
      <vt:lpstr>MySQL Architecture</vt:lpstr>
      <vt:lpstr>PowerPoint Presentation</vt:lpstr>
      <vt:lpstr>PowerPoint Presentation</vt:lpstr>
      <vt:lpstr>PowerPoint Presentation</vt:lpstr>
      <vt:lpstr>PowerPoint Presentation</vt:lpstr>
      <vt:lpstr>MySQL Community and Customers</vt:lpstr>
      <vt:lpstr>MySQL Workbench</vt:lpstr>
      <vt:lpstr>How to install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Download MySQL</vt:lpstr>
      <vt:lpstr>MySQL Table Types/Storage Engines</vt:lpstr>
      <vt:lpstr>MySQL Table Types/Storage Engines</vt:lpstr>
      <vt:lpstr>MySQL Table Types/Storage Engines</vt:lpstr>
      <vt:lpstr>MySQL Table Types/Storage Engines</vt:lpstr>
      <vt:lpstr>MySQL Table Types/Storage Engines</vt:lpstr>
      <vt:lpstr>MySQL Table Types/Storage Engines</vt:lpstr>
      <vt:lpstr>MySQL Table Types/Storage Engines</vt:lpstr>
      <vt:lpstr>PowerPoint Presentation</vt:lpstr>
      <vt:lpstr>Basic data types in SQL - Int, Float, Char</vt:lpstr>
      <vt:lpstr>Basic data types in SQL - Int, Float, Char</vt:lpstr>
      <vt:lpstr>Basic data types in SQL - Int, Float, Char</vt:lpstr>
      <vt:lpstr>Basic data types in SQL - Int, Float, Char</vt:lpstr>
      <vt:lpstr>Database</vt:lpstr>
      <vt:lpstr>Database</vt:lpstr>
      <vt:lpstr>Database</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CRUD operations on Database(Create, Drop)</vt:lpstr>
      <vt:lpstr>Constraints</vt:lpstr>
      <vt:lpstr>CRUD operations on Database(Create, Drop)</vt:lpstr>
      <vt:lpstr>Bulk Insert</vt:lpstr>
      <vt:lpstr>Bulk Insert</vt:lpstr>
      <vt:lpstr>Bulk Insert (alternative)</vt:lpstr>
      <vt:lpstr>Bulk Insert</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SQL Built-In Function</vt:lpstr>
      <vt:lpstr>Load Queries from .SQL file</vt:lpstr>
      <vt:lpstr>Order by</vt:lpstr>
      <vt:lpstr>Second Highest Using Subquery</vt:lpstr>
      <vt:lpstr>Subquery</vt:lpstr>
      <vt:lpstr>Like</vt:lpstr>
      <vt:lpstr>Alias</vt:lpstr>
      <vt:lpstr>Inner Join</vt:lpstr>
      <vt:lpstr>Inner Join</vt:lpstr>
      <vt:lpstr>Inner Join</vt:lpstr>
      <vt:lpstr>Right Join</vt:lpstr>
      <vt:lpstr>Right Join</vt:lpstr>
      <vt:lpstr>Right Join With Condition</vt:lpstr>
      <vt:lpstr>Right Join with Condition</vt:lpstr>
      <vt:lpstr>Left Join</vt:lpstr>
      <vt:lpstr>Left Join</vt:lpstr>
      <vt:lpstr>MySQL CROSS JOIN clause</vt:lpstr>
      <vt:lpstr>MySQL Self JOIN clause</vt:lpstr>
      <vt:lpstr>MySQL Self JOIN clause</vt:lpstr>
      <vt:lpstr>Indexing</vt:lpstr>
      <vt:lpstr>Indexing</vt:lpstr>
      <vt:lpstr>Multiple Types of Indexing</vt:lpstr>
      <vt:lpstr>Indexing</vt:lpstr>
      <vt:lpstr>Indexing</vt:lpstr>
      <vt:lpstr>Indexing</vt:lpstr>
      <vt:lpstr>PowerPoint Presentation</vt:lpstr>
      <vt:lpstr>Normalization</vt:lpstr>
      <vt:lpstr>Why we need Normalization in DBMS?</vt:lpstr>
      <vt:lpstr>Why we need Normalization in DBMS?</vt:lpstr>
      <vt:lpstr>Why we need Normalization in DBMS?</vt:lpstr>
      <vt:lpstr>Why we need Normalization in DBMS?</vt:lpstr>
      <vt:lpstr>Why we need Normalization in DBMS?</vt:lpstr>
      <vt:lpstr>Primary Key and Non-key attributes</vt:lpstr>
      <vt:lpstr>Types of DBMS Normal forms</vt:lpstr>
      <vt:lpstr>First Normal Form (1NF)</vt:lpstr>
      <vt:lpstr>First Normal Form (1NF)</vt:lpstr>
      <vt:lpstr>First Normal Form (1NF)</vt:lpstr>
      <vt:lpstr>Create Separate tables for Employee and Employee Skills</vt:lpstr>
      <vt:lpstr>Create Separate tables for Employee and Employee Skills</vt:lpstr>
      <vt:lpstr>Add Multiple rows for Multiple skills</vt:lpstr>
      <vt:lpstr>Second Normal Form (2NF)</vt:lpstr>
      <vt:lpstr>What is Partial Dependency?</vt:lpstr>
      <vt:lpstr>What is Partial Dependency?</vt:lpstr>
      <vt:lpstr>What is Partial Dependency?</vt:lpstr>
      <vt:lpstr>What is Partial Dependency?</vt:lpstr>
      <vt:lpstr>What is Partial Dependency?</vt:lpstr>
      <vt:lpstr>Third Normal Form (3NF)</vt:lpstr>
      <vt:lpstr>What is Transitive Dependency?</vt:lpstr>
      <vt:lpstr>What is Transitive Dependency?</vt:lpstr>
      <vt:lpstr>What is Transitive Dependency?</vt:lpstr>
      <vt:lpstr>What is Transitive Dependency?</vt:lpstr>
      <vt:lpstr>BCNF </vt:lpstr>
      <vt:lpstr>BCNF</vt:lpstr>
      <vt:lpstr>BCNF</vt:lpstr>
      <vt:lpstr>BCNF</vt:lpstr>
      <vt:lpstr>BCNF</vt:lpstr>
      <vt:lpstr>How to satisfy BCNF?</vt:lpstr>
      <vt:lpstr>Fourth Normal Form (4NF)</vt:lpstr>
      <vt:lpstr>Rules for 4th Normal Form</vt:lpstr>
      <vt:lpstr>What is Multi-valued Dependency?</vt:lpstr>
      <vt:lpstr>What is Multi-valued Dependency?</vt:lpstr>
      <vt:lpstr>What is Multi-valued Dependency?</vt:lpstr>
      <vt:lpstr>How to satisfy 4th Normal Form?</vt:lpstr>
      <vt:lpstr>How to satisfy 4th Normal Form?</vt:lpstr>
      <vt:lpstr>Fifth Normal Form (5NF)</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1322</cp:revision>
  <dcterms:created xsi:type="dcterms:W3CDTF">2012-03-13T15:47:14Z</dcterms:created>
  <dcterms:modified xsi:type="dcterms:W3CDTF">2024-01-09T16:21:48Z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